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Montserrat" panose="00000500000000000000" pitchFamily="2" charset="0"/>
      <p:regular r:id="rId21"/>
    </p:embeddedFont>
    <p:embeddedFont>
      <p:font typeface="Montserrat Bold" panose="020B0604020202020204" charset="0"/>
      <p:regular r:id="rId22"/>
    </p:embeddedFont>
    <p:embeddedFont>
      <p:font typeface="Montserrat Classic" panose="020B0604020202020204" charset="0"/>
      <p:regular r:id="rId23"/>
    </p:embeddedFont>
    <p:embeddedFont>
      <p:font typeface="Montserrat Classic Bold" panose="020B0604020202020204" charset="0"/>
      <p:regular r:id="rId24"/>
    </p:embeddedFont>
    <p:embeddedFont>
      <p:font typeface="Open Sans" panose="020B0606030504020204" pitchFamily="34" charset="0"/>
      <p:regular r:id="rId25"/>
    </p:embeddedFont>
    <p:embeddedFont>
      <p:font typeface="Open Sa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552" y="5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7DA48FE-C8E9-67E3-4F09-FD8817639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4"/>
            <a:ext cx="14706600" cy="10287000"/>
          </a:xfrm>
          <a:prstGeom prst="rect">
            <a:avLst/>
          </a:prstGeom>
        </p:spPr>
      </p:pic>
      <p:sp>
        <p:nvSpPr>
          <p:cNvPr id="4" name="TextBox 4"/>
          <p:cNvSpPr txBox="1"/>
          <p:nvPr/>
        </p:nvSpPr>
        <p:spPr>
          <a:xfrm>
            <a:off x="6904272" y="2781300"/>
            <a:ext cx="10367605" cy="2257028"/>
          </a:xfrm>
          <a:prstGeom prst="rect">
            <a:avLst/>
          </a:prstGeom>
        </p:spPr>
        <p:txBody>
          <a:bodyPr lIns="0" tIns="0" rIns="0" bIns="0" rtlCol="0" anchor="t">
            <a:spAutoFit/>
          </a:bodyPr>
          <a:lstStyle/>
          <a:p>
            <a:pPr algn="r">
              <a:lnSpc>
                <a:spcPts val="8800"/>
              </a:lnSpc>
            </a:pPr>
            <a:r>
              <a:rPr lang="en-US" sz="8000" b="1" spc="-80" dirty="0">
                <a:solidFill>
                  <a:srgbClr val="E74D4E"/>
                </a:solidFill>
                <a:latin typeface="Montserrat Classic Bold"/>
                <a:ea typeface="Montserrat Classic Bold"/>
                <a:cs typeface="Montserrat Classic Bold"/>
                <a:sym typeface="Montserrat Classic Bold"/>
              </a:rPr>
              <a:t>Container</a:t>
            </a:r>
          </a:p>
          <a:p>
            <a:pPr algn="r">
              <a:lnSpc>
                <a:spcPts val="8800"/>
              </a:lnSpc>
            </a:pPr>
            <a:r>
              <a:rPr lang="en-US" sz="8000" b="1" spc="-80" dirty="0">
                <a:solidFill>
                  <a:srgbClr val="E74D4E"/>
                </a:solidFill>
                <a:latin typeface="Montserrat Classic Bold"/>
                <a:ea typeface="Montserrat Classic Bold"/>
                <a:cs typeface="Montserrat Classic Bold"/>
                <a:sym typeface="Montserrat Classic Bold"/>
              </a:rPr>
              <a:t>Inspection</a:t>
            </a:r>
          </a:p>
        </p:txBody>
      </p:sp>
      <p:sp>
        <p:nvSpPr>
          <p:cNvPr id="5" name="TextBox 5"/>
          <p:cNvSpPr txBox="1"/>
          <p:nvPr/>
        </p:nvSpPr>
        <p:spPr>
          <a:xfrm>
            <a:off x="9895791" y="5639841"/>
            <a:ext cx="7376086" cy="512961"/>
          </a:xfrm>
          <a:prstGeom prst="rect">
            <a:avLst/>
          </a:prstGeom>
        </p:spPr>
        <p:txBody>
          <a:bodyPr lIns="0" tIns="0" rIns="0" bIns="0" rtlCol="0" anchor="t">
            <a:spAutoFit/>
          </a:bodyPr>
          <a:lstStyle/>
          <a:p>
            <a:pPr algn="r">
              <a:lnSpc>
                <a:spcPts val="3960"/>
              </a:lnSpc>
            </a:pPr>
            <a:r>
              <a:rPr lang="en-US" sz="3600" spc="-36" dirty="0">
                <a:solidFill>
                  <a:srgbClr val="000000"/>
                </a:solidFill>
                <a:latin typeface="Montserrat Classic"/>
                <a:ea typeface="Montserrat Classic"/>
                <a:cs typeface="Montserrat Classic"/>
                <a:sym typeface="Montserrat Classic"/>
              </a:rPr>
              <a:t>Computer Vision AI Bootcamp</a:t>
            </a:r>
          </a:p>
        </p:txBody>
      </p:sp>
      <p:sp>
        <p:nvSpPr>
          <p:cNvPr id="6" name="TextBox 6"/>
          <p:cNvSpPr txBox="1"/>
          <p:nvPr/>
        </p:nvSpPr>
        <p:spPr>
          <a:xfrm>
            <a:off x="14450388" y="6286500"/>
            <a:ext cx="2821489" cy="293370"/>
          </a:xfrm>
          <a:prstGeom prst="rect">
            <a:avLst/>
          </a:prstGeom>
        </p:spPr>
        <p:txBody>
          <a:bodyPr lIns="0" tIns="0" rIns="0" bIns="0" rtlCol="0" anchor="t">
            <a:spAutoFit/>
          </a:bodyPr>
          <a:lstStyle/>
          <a:p>
            <a:pPr algn="r">
              <a:lnSpc>
                <a:spcPts val="2310"/>
              </a:lnSpc>
            </a:pPr>
            <a:r>
              <a:rPr lang="en-US" sz="2100" spc="-21" dirty="0">
                <a:solidFill>
                  <a:srgbClr val="545454"/>
                </a:solidFill>
                <a:latin typeface="Montserrat Classic"/>
                <a:ea typeface="Montserrat Classic"/>
                <a:cs typeface="Montserrat Classic"/>
                <a:sym typeface="Montserrat Classic"/>
              </a:rPr>
              <a:t>6 September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82455" y="5723929"/>
            <a:ext cx="1518506" cy="643467"/>
          </a:xfrm>
          <a:custGeom>
            <a:avLst/>
            <a:gdLst/>
            <a:ahLst/>
            <a:cxnLst/>
            <a:rect l="l" t="t" r="r" b="b"/>
            <a:pathLst>
              <a:path w="1518506" h="643467">
                <a:moveTo>
                  <a:pt x="0" y="0"/>
                </a:moveTo>
                <a:lnTo>
                  <a:pt x="1518506" y="0"/>
                </a:lnTo>
                <a:lnTo>
                  <a:pt x="1518506" y="643467"/>
                </a:lnTo>
                <a:lnTo>
                  <a:pt x="0" y="643467"/>
                </a:lnTo>
                <a:lnTo>
                  <a:pt x="0" y="0"/>
                </a:lnTo>
                <a:close/>
              </a:path>
            </a:pathLst>
          </a:custGeom>
          <a:blipFill>
            <a:blip r:embed="rId2"/>
            <a:stretch>
              <a:fillRect/>
            </a:stretch>
          </a:blipFill>
        </p:spPr>
      </p:sp>
      <p:sp>
        <p:nvSpPr>
          <p:cNvPr id="3" name="Freeform 3"/>
          <p:cNvSpPr/>
          <p:nvPr/>
        </p:nvSpPr>
        <p:spPr>
          <a:xfrm>
            <a:off x="1028700" y="2833026"/>
            <a:ext cx="5748382" cy="6425274"/>
          </a:xfrm>
          <a:custGeom>
            <a:avLst/>
            <a:gdLst/>
            <a:ahLst/>
            <a:cxnLst/>
            <a:rect l="l" t="t" r="r" b="b"/>
            <a:pathLst>
              <a:path w="5748382" h="6425274">
                <a:moveTo>
                  <a:pt x="0" y="0"/>
                </a:moveTo>
                <a:lnTo>
                  <a:pt x="5748382" y="0"/>
                </a:lnTo>
                <a:lnTo>
                  <a:pt x="5748382" y="6425274"/>
                </a:lnTo>
                <a:lnTo>
                  <a:pt x="0" y="6425274"/>
                </a:lnTo>
                <a:lnTo>
                  <a:pt x="0" y="0"/>
                </a:lnTo>
                <a:close/>
              </a:path>
            </a:pathLst>
          </a:custGeom>
          <a:blipFill>
            <a:blip r:embed="rId3"/>
            <a:stretch>
              <a:fillRect/>
            </a:stretch>
          </a:blipFill>
        </p:spPr>
      </p:sp>
      <p:sp>
        <p:nvSpPr>
          <p:cNvPr id="4" name="Freeform 4"/>
          <p:cNvSpPr/>
          <p:nvPr/>
        </p:nvSpPr>
        <p:spPr>
          <a:xfrm>
            <a:off x="10506334" y="4432122"/>
            <a:ext cx="6752966" cy="3227081"/>
          </a:xfrm>
          <a:custGeom>
            <a:avLst/>
            <a:gdLst/>
            <a:ahLst/>
            <a:cxnLst/>
            <a:rect l="l" t="t" r="r" b="b"/>
            <a:pathLst>
              <a:path w="6752966" h="3227081">
                <a:moveTo>
                  <a:pt x="0" y="0"/>
                </a:moveTo>
                <a:lnTo>
                  <a:pt x="6752966" y="0"/>
                </a:lnTo>
                <a:lnTo>
                  <a:pt x="6752966" y="3227081"/>
                </a:lnTo>
                <a:lnTo>
                  <a:pt x="0" y="3227081"/>
                </a:lnTo>
                <a:lnTo>
                  <a:pt x="0" y="0"/>
                </a:lnTo>
                <a:close/>
              </a:path>
            </a:pathLst>
          </a:custGeom>
          <a:blipFill>
            <a:blip r:embed="rId4"/>
            <a:stretch>
              <a:fillRect/>
            </a:stretch>
          </a:blipFill>
        </p:spPr>
      </p:sp>
      <p:sp>
        <p:nvSpPr>
          <p:cNvPr id="5" name="TextBox 5"/>
          <p:cNvSpPr txBox="1"/>
          <p:nvPr/>
        </p:nvSpPr>
        <p:spPr>
          <a:xfrm>
            <a:off x="1028700" y="1085850"/>
            <a:ext cx="6120098" cy="133731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Pembersihan Data</a:t>
            </a:r>
          </a:p>
          <a:p>
            <a:pPr algn="l">
              <a:lnSpc>
                <a:spcPts val="5280"/>
              </a:lnSpc>
            </a:pPr>
            <a:endParaRPr lang="en-US" sz="4800" b="1" spc="-48">
              <a:solidFill>
                <a:srgbClr val="E74D4E"/>
              </a:solidFill>
              <a:latin typeface="Montserrat Bold"/>
              <a:ea typeface="Montserrat Bold"/>
              <a:cs typeface="Montserrat Bold"/>
              <a:sym typeface="Montserrat Bold"/>
            </a:endParaRPr>
          </a:p>
        </p:txBody>
      </p:sp>
      <p:sp>
        <p:nvSpPr>
          <p:cNvPr id="6" name="TextBox 6"/>
          <p:cNvSpPr txBox="1"/>
          <p:nvPr/>
        </p:nvSpPr>
        <p:spPr>
          <a:xfrm>
            <a:off x="1028700" y="1928909"/>
            <a:ext cx="10905278" cy="1044575"/>
          </a:xfrm>
          <a:prstGeom prst="rect">
            <a:avLst/>
          </a:prstGeom>
        </p:spPr>
        <p:txBody>
          <a:bodyPr lIns="0" tIns="0" rIns="0" bIns="0" rtlCol="0" anchor="t">
            <a:spAutoFit/>
          </a:bodyPr>
          <a:lstStyle/>
          <a:p>
            <a:pPr algn="l">
              <a:lnSpc>
                <a:spcPts val="2800"/>
              </a:lnSpc>
            </a:pPr>
            <a:r>
              <a:rPr lang="en-US" sz="2000">
                <a:solidFill>
                  <a:srgbClr val="141414"/>
                </a:solidFill>
                <a:latin typeface="Montserrat"/>
                <a:ea typeface="Montserrat"/>
                <a:cs typeface="Montserrat"/>
                <a:sym typeface="Montserrat"/>
              </a:rPr>
              <a:t>Kami juga cek apakah ada kolom yang NaN di bagian “Title Cleaned” dan melakukan drop untuk baris-baris tersebut.</a:t>
            </a:r>
          </a:p>
          <a:p>
            <a:pPr algn="l">
              <a:lnSpc>
                <a:spcPts val="2800"/>
              </a:lnSpc>
              <a:spcBef>
                <a:spcPct val="0"/>
              </a:spcBef>
            </a:pPr>
            <a:endParaRPr lang="en-US" sz="2000">
              <a:solidFill>
                <a:srgbClr val="141414"/>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57647" y="327197"/>
            <a:ext cx="8501653" cy="4114800"/>
          </a:xfrm>
          <a:custGeom>
            <a:avLst/>
            <a:gdLst/>
            <a:ahLst/>
            <a:cxnLst/>
            <a:rect l="l" t="t" r="r" b="b"/>
            <a:pathLst>
              <a:path w="8501653" h="4114800">
                <a:moveTo>
                  <a:pt x="0" y="0"/>
                </a:moveTo>
                <a:lnTo>
                  <a:pt x="8501653" y="0"/>
                </a:lnTo>
                <a:lnTo>
                  <a:pt x="8501653" y="4114800"/>
                </a:lnTo>
                <a:lnTo>
                  <a:pt x="0" y="4114800"/>
                </a:lnTo>
                <a:lnTo>
                  <a:pt x="0" y="0"/>
                </a:lnTo>
                <a:close/>
              </a:path>
            </a:pathLst>
          </a:custGeom>
          <a:blipFill>
            <a:blip r:embed="rId2"/>
            <a:stretch>
              <a:fillRect/>
            </a:stretch>
          </a:blipFill>
        </p:spPr>
      </p:sp>
      <p:sp>
        <p:nvSpPr>
          <p:cNvPr id="3" name="Freeform 3"/>
          <p:cNvSpPr/>
          <p:nvPr/>
        </p:nvSpPr>
        <p:spPr>
          <a:xfrm>
            <a:off x="11031318" y="4632502"/>
            <a:ext cx="3954312" cy="4625798"/>
          </a:xfrm>
          <a:custGeom>
            <a:avLst/>
            <a:gdLst/>
            <a:ahLst/>
            <a:cxnLst/>
            <a:rect l="l" t="t" r="r" b="b"/>
            <a:pathLst>
              <a:path w="3954312" h="4625798">
                <a:moveTo>
                  <a:pt x="0" y="0"/>
                </a:moveTo>
                <a:lnTo>
                  <a:pt x="3954311" y="0"/>
                </a:lnTo>
                <a:lnTo>
                  <a:pt x="3954311" y="4625798"/>
                </a:lnTo>
                <a:lnTo>
                  <a:pt x="0" y="4625798"/>
                </a:lnTo>
                <a:lnTo>
                  <a:pt x="0" y="0"/>
                </a:lnTo>
                <a:close/>
              </a:path>
            </a:pathLst>
          </a:custGeom>
          <a:blipFill>
            <a:blip r:embed="rId3"/>
            <a:stretch>
              <a:fillRect/>
            </a:stretch>
          </a:blipFill>
        </p:spPr>
      </p:sp>
      <p:sp>
        <p:nvSpPr>
          <p:cNvPr id="4" name="TextBox 4"/>
          <p:cNvSpPr txBox="1"/>
          <p:nvPr/>
        </p:nvSpPr>
        <p:spPr>
          <a:xfrm>
            <a:off x="1028700" y="2199931"/>
            <a:ext cx="7573829" cy="1397000"/>
          </a:xfrm>
          <a:prstGeom prst="rect">
            <a:avLst/>
          </a:prstGeom>
        </p:spPr>
        <p:txBody>
          <a:bodyPr lIns="0" tIns="0" rIns="0" bIns="0" rtlCol="0" anchor="t">
            <a:spAutoFit/>
          </a:bodyPr>
          <a:lstStyle/>
          <a:p>
            <a:pPr algn="l">
              <a:lnSpc>
                <a:spcPts val="2800"/>
              </a:lnSpc>
            </a:pPr>
            <a:r>
              <a:rPr lang="en-US" sz="2000" b="1">
                <a:solidFill>
                  <a:srgbClr val="141414"/>
                </a:solidFill>
                <a:latin typeface="Montserrat Bold"/>
                <a:ea typeface="Montserrat Bold"/>
                <a:cs typeface="Montserrat Bold"/>
                <a:sym typeface="Montserrat Bold"/>
              </a:rPr>
              <a:t>Indexing</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Setiap baris dan kolom diubah menjadi satu string kemudian dilakukan embedding dengan SentenceTransformer</a:t>
            </a:r>
          </a:p>
        </p:txBody>
      </p:sp>
      <p:sp>
        <p:nvSpPr>
          <p:cNvPr id="5" name="TextBox 5"/>
          <p:cNvSpPr txBox="1"/>
          <p:nvPr/>
        </p:nvSpPr>
        <p:spPr>
          <a:xfrm>
            <a:off x="1028700" y="1085850"/>
            <a:ext cx="9439405"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Model Logic</a:t>
            </a:r>
          </a:p>
        </p:txBody>
      </p:sp>
      <p:sp>
        <p:nvSpPr>
          <p:cNvPr id="6" name="TextBox 6"/>
          <p:cNvSpPr txBox="1"/>
          <p:nvPr/>
        </p:nvSpPr>
        <p:spPr>
          <a:xfrm>
            <a:off x="1028700" y="6804025"/>
            <a:ext cx="7573829" cy="2454275"/>
          </a:xfrm>
          <a:prstGeom prst="rect">
            <a:avLst/>
          </a:prstGeom>
        </p:spPr>
        <p:txBody>
          <a:bodyPr lIns="0" tIns="0" rIns="0" bIns="0" rtlCol="0" anchor="t">
            <a:spAutoFit/>
          </a:bodyPr>
          <a:lstStyle/>
          <a:p>
            <a:pPr algn="l">
              <a:lnSpc>
                <a:spcPts val="2800"/>
              </a:lnSpc>
            </a:pPr>
            <a:r>
              <a:rPr lang="en-US" sz="2000" b="1">
                <a:solidFill>
                  <a:srgbClr val="141414"/>
                </a:solidFill>
                <a:latin typeface="Montserrat Bold"/>
                <a:ea typeface="Montserrat Bold"/>
                <a:cs typeface="Montserrat Bold"/>
                <a:sym typeface="Montserrat Bold"/>
              </a:rPr>
              <a:t>Retrieval</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Input dari user juga dibah menjadi vektor query_embedding = embedder.encode(query)</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Kemudian kemiripan vektor dihitung dengan consine_similarity</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Lalu indeks resep dengan skor tertinggi diambil menggunakan np.argsort()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94206" y="3881199"/>
            <a:ext cx="8965094" cy="5377101"/>
          </a:xfrm>
          <a:custGeom>
            <a:avLst/>
            <a:gdLst/>
            <a:ahLst/>
            <a:cxnLst/>
            <a:rect l="l" t="t" r="r" b="b"/>
            <a:pathLst>
              <a:path w="8965094" h="5377101">
                <a:moveTo>
                  <a:pt x="0" y="0"/>
                </a:moveTo>
                <a:lnTo>
                  <a:pt x="8965094" y="0"/>
                </a:lnTo>
                <a:lnTo>
                  <a:pt x="8965094" y="5377101"/>
                </a:lnTo>
                <a:lnTo>
                  <a:pt x="0" y="5377101"/>
                </a:lnTo>
                <a:lnTo>
                  <a:pt x="0" y="0"/>
                </a:lnTo>
                <a:close/>
              </a:path>
            </a:pathLst>
          </a:custGeom>
          <a:blipFill>
            <a:blip r:embed="rId2"/>
            <a:stretch>
              <a:fillRect/>
            </a:stretch>
          </a:blipFill>
        </p:spPr>
      </p:sp>
      <p:sp>
        <p:nvSpPr>
          <p:cNvPr id="3" name="TextBox 3"/>
          <p:cNvSpPr txBox="1"/>
          <p:nvPr/>
        </p:nvSpPr>
        <p:spPr>
          <a:xfrm>
            <a:off x="1028700" y="2199931"/>
            <a:ext cx="7573829" cy="1749425"/>
          </a:xfrm>
          <a:prstGeom prst="rect">
            <a:avLst/>
          </a:prstGeom>
        </p:spPr>
        <p:txBody>
          <a:bodyPr lIns="0" tIns="0" rIns="0" bIns="0" rtlCol="0" anchor="t">
            <a:spAutoFit/>
          </a:bodyPr>
          <a:lstStyle/>
          <a:p>
            <a:pPr algn="l">
              <a:lnSpc>
                <a:spcPts val="2800"/>
              </a:lnSpc>
            </a:pPr>
            <a:r>
              <a:rPr lang="en-US" sz="2000" b="1">
                <a:solidFill>
                  <a:srgbClr val="141414"/>
                </a:solidFill>
                <a:latin typeface="Montserrat Bold"/>
                <a:ea typeface="Montserrat Bold"/>
                <a:cs typeface="Montserrat Bold"/>
                <a:sym typeface="Montserrat Bold"/>
              </a:rPr>
              <a:t>Indexing</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Hasil pencarian resep teratas diformat menjadi context dan dimasukkan ke dalam prompt_template untuk dikirimkan ke llm_agent agar jawaban yang di generate tidak keluar dari context.</a:t>
            </a:r>
          </a:p>
        </p:txBody>
      </p:sp>
      <p:sp>
        <p:nvSpPr>
          <p:cNvPr id="4" name="TextBox 4"/>
          <p:cNvSpPr txBox="1"/>
          <p:nvPr/>
        </p:nvSpPr>
        <p:spPr>
          <a:xfrm>
            <a:off x="1028700" y="1085850"/>
            <a:ext cx="9439405"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Model Logic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69053" y="4134020"/>
            <a:ext cx="7831632" cy="4581199"/>
          </a:xfrm>
          <a:custGeom>
            <a:avLst/>
            <a:gdLst/>
            <a:ahLst/>
            <a:cxnLst/>
            <a:rect l="l" t="t" r="r" b="b"/>
            <a:pathLst>
              <a:path w="7831632" h="4581199">
                <a:moveTo>
                  <a:pt x="0" y="0"/>
                </a:moveTo>
                <a:lnTo>
                  <a:pt x="7831632" y="0"/>
                </a:lnTo>
                <a:lnTo>
                  <a:pt x="7831632" y="4581199"/>
                </a:lnTo>
                <a:lnTo>
                  <a:pt x="0" y="4581199"/>
                </a:lnTo>
                <a:lnTo>
                  <a:pt x="0" y="0"/>
                </a:lnTo>
                <a:close/>
              </a:path>
            </a:pathLst>
          </a:custGeom>
          <a:blipFill>
            <a:blip r:embed="rId2"/>
            <a:stretch>
              <a:fillRect/>
            </a:stretch>
          </a:blipFill>
        </p:spPr>
      </p:sp>
      <p:sp>
        <p:nvSpPr>
          <p:cNvPr id="3" name="TextBox 3"/>
          <p:cNvSpPr txBox="1"/>
          <p:nvPr/>
        </p:nvSpPr>
        <p:spPr>
          <a:xfrm>
            <a:off x="1028700" y="1938175"/>
            <a:ext cx="11306203" cy="1044575"/>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Kami deployment menggunakan streamlit yang berjalan di local dan menggunakan beberapa fitur seperti load cache resource agar fungsi load_models_and_data hanya dijalankan sekali</a:t>
            </a:r>
          </a:p>
        </p:txBody>
      </p:sp>
      <p:sp>
        <p:nvSpPr>
          <p:cNvPr id="4" name="TextBox 4"/>
          <p:cNvSpPr txBox="1"/>
          <p:nvPr/>
        </p:nvSpPr>
        <p:spPr>
          <a:xfrm>
            <a:off x="1028700" y="1085850"/>
            <a:ext cx="9439405"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Deployment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54487" y="1976275"/>
            <a:ext cx="11151907" cy="8310725"/>
          </a:xfrm>
          <a:custGeom>
            <a:avLst/>
            <a:gdLst/>
            <a:ahLst/>
            <a:cxnLst/>
            <a:rect l="l" t="t" r="r" b="b"/>
            <a:pathLst>
              <a:path w="11151907" h="8310725">
                <a:moveTo>
                  <a:pt x="0" y="0"/>
                </a:moveTo>
                <a:lnTo>
                  <a:pt x="11151907" y="0"/>
                </a:lnTo>
                <a:lnTo>
                  <a:pt x="11151907" y="8310725"/>
                </a:lnTo>
                <a:lnTo>
                  <a:pt x="0" y="8310725"/>
                </a:lnTo>
                <a:lnTo>
                  <a:pt x="0" y="0"/>
                </a:lnTo>
                <a:close/>
              </a:path>
            </a:pathLst>
          </a:custGeom>
          <a:blipFill>
            <a:blip r:embed="rId2"/>
            <a:stretch>
              <a:fillRect/>
            </a:stretch>
          </a:blipFill>
        </p:spPr>
      </p:sp>
      <p:sp>
        <p:nvSpPr>
          <p:cNvPr id="3" name="TextBox 3"/>
          <p:cNvSpPr txBox="1"/>
          <p:nvPr/>
        </p:nvSpPr>
        <p:spPr>
          <a:xfrm>
            <a:off x="1028700" y="1938175"/>
            <a:ext cx="4976932" cy="692150"/>
          </a:xfrm>
          <a:prstGeom prst="rect">
            <a:avLst/>
          </a:prstGeom>
        </p:spPr>
        <p:txBody>
          <a:bodyPr lIns="0" tIns="0" rIns="0" bIns="0" rtlCol="0" anchor="t">
            <a:spAutoFit/>
          </a:bodyPr>
          <a:lstStyle/>
          <a:p>
            <a:pPr algn="l">
              <a:lnSpc>
                <a:spcPts val="2800"/>
              </a:lnSpc>
            </a:pPr>
            <a:r>
              <a:rPr lang="en-US" sz="2000" b="1">
                <a:solidFill>
                  <a:srgbClr val="141414"/>
                </a:solidFill>
                <a:latin typeface="Montserrat Bold"/>
                <a:ea typeface="Montserrat Bold"/>
                <a:cs typeface="Montserrat Bold"/>
                <a:sym typeface="Montserrat Bold"/>
              </a:rPr>
              <a:t>Resep ayam woku manado </a:t>
            </a:r>
          </a:p>
          <a:p>
            <a:pPr algn="l">
              <a:lnSpc>
                <a:spcPts val="2800"/>
              </a:lnSpc>
              <a:spcBef>
                <a:spcPct val="0"/>
              </a:spcBef>
            </a:pPr>
            <a:r>
              <a:rPr lang="en-US" sz="2000" b="1">
                <a:solidFill>
                  <a:srgbClr val="141414"/>
                </a:solidFill>
                <a:latin typeface="Montserrat Bold"/>
                <a:ea typeface="Montserrat Bold"/>
                <a:cs typeface="Montserrat Bold"/>
                <a:sym typeface="Montserrat Bold"/>
              </a:rPr>
              <a:t>dari dataset : </a:t>
            </a:r>
          </a:p>
        </p:txBody>
      </p:sp>
      <p:sp>
        <p:nvSpPr>
          <p:cNvPr id="4" name="TextBox 4"/>
          <p:cNvSpPr txBox="1"/>
          <p:nvPr/>
        </p:nvSpPr>
        <p:spPr>
          <a:xfrm>
            <a:off x="1028700" y="1085850"/>
            <a:ext cx="9439405"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Results</a:t>
            </a:r>
          </a:p>
        </p:txBody>
      </p:sp>
      <p:sp>
        <p:nvSpPr>
          <p:cNvPr id="5" name="TextBox 5"/>
          <p:cNvSpPr txBox="1"/>
          <p:nvPr/>
        </p:nvSpPr>
        <p:spPr>
          <a:xfrm>
            <a:off x="1028700" y="2968208"/>
            <a:ext cx="5925787" cy="4568825"/>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ayam kampung potong </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jeruk nipis , garam</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kunyit </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bawang merah</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bawang putih</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cabe merah</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cabe rawit merah</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kemiri </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Serai</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daun salam</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daun kemangi</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Penyedap</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air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0"/>
            <a:ext cx="9144000" cy="4586796"/>
          </a:xfrm>
          <a:custGeom>
            <a:avLst/>
            <a:gdLst/>
            <a:ahLst/>
            <a:cxnLst/>
            <a:rect l="l" t="t" r="r" b="b"/>
            <a:pathLst>
              <a:path w="9144000" h="4586796">
                <a:moveTo>
                  <a:pt x="0" y="0"/>
                </a:moveTo>
                <a:lnTo>
                  <a:pt x="9144000" y="0"/>
                </a:lnTo>
                <a:lnTo>
                  <a:pt x="9144000" y="4586796"/>
                </a:lnTo>
                <a:lnTo>
                  <a:pt x="0" y="4586796"/>
                </a:lnTo>
                <a:lnTo>
                  <a:pt x="0" y="0"/>
                </a:lnTo>
                <a:close/>
              </a:path>
            </a:pathLst>
          </a:custGeom>
          <a:blipFill>
            <a:blip r:embed="rId2"/>
            <a:stretch>
              <a:fillRect/>
            </a:stretch>
          </a:blipFill>
        </p:spPr>
      </p:sp>
      <p:sp>
        <p:nvSpPr>
          <p:cNvPr id="3" name="Freeform 3"/>
          <p:cNvSpPr/>
          <p:nvPr/>
        </p:nvSpPr>
        <p:spPr>
          <a:xfrm>
            <a:off x="9503686" y="4586796"/>
            <a:ext cx="3241729" cy="5436314"/>
          </a:xfrm>
          <a:custGeom>
            <a:avLst/>
            <a:gdLst/>
            <a:ahLst/>
            <a:cxnLst/>
            <a:rect l="l" t="t" r="r" b="b"/>
            <a:pathLst>
              <a:path w="3241729" h="5436314">
                <a:moveTo>
                  <a:pt x="0" y="0"/>
                </a:moveTo>
                <a:lnTo>
                  <a:pt x="3241729" y="0"/>
                </a:lnTo>
                <a:lnTo>
                  <a:pt x="3241729" y="5436314"/>
                </a:lnTo>
                <a:lnTo>
                  <a:pt x="0" y="5436314"/>
                </a:lnTo>
                <a:lnTo>
                  <a:pt x="0" y="0"/>
                </a:lnTo>
                <a:close/>
              </a:path>
            </a:pathLst>
          </a:custGeom>
          <a:blipFill>
            <a:blip r:embed="rId3"/>
            <a:stretch>
              <a:fillRect r="-114970"/>
            </a:stretch>
          </a:blipFill>
        </p:spPr>
      </p:sp>
      <p:sp>
        <p:nvSpPr>
          <p:cNvPr id="4" name="Freeform 4"/>
          <p:cNvSpPr/>
          <p:nvPr/>
        </p:nvSpPr>
        <p:spPr>
          <a:xfrm>
            <a:off x="12745415" y="4586796"/>
            <a:ext cx="3471572" cy="4718077"/>
          </a:xfrm>
          <a:custGeom>
            <a:avLst/>
            <a:gdLst/>
            <a:ahLst/>
            <a:cxnLst/>
            <a:rect l="l" t="t" r="r" b="b"/>
            <a:pathLst>
              <a:path w="3471572" h="4718077">
                <a:moveTo>
                  <a:pt x="0" y="0"/>
                </a:moveTo>
                <a:lnTo>
                  <a:pt x="3471573" y="0"/>
                </a:lnTo>
                <a:lnTo>
                  <a:pt x="3471573" y="4718077"/>
                </a:lnTo>
                <a:lnTo>
                  <a:pt x="0" y="4718077"/>
                </a:lnTo>
                <a:lnTo>
                  <a:pt x="0" y="0"/>
                </a:lnTo>
                <a:close/>
              </a:path>
            </a:pathLst>
          </a:custGeom>
          <a:blipFill>
            <a:blip r:embed="rId4"/>
            <a:stretch>
              <a:fillRect/>
            </a:stretch>
          </a:blipFill>
        </p:spPr>
      </p:sp>
      <p:sp>
        <p:nvSpPr>
          <p:cNvPr id="5" name="TextBox 5"/>
          <p:cNvSpPr txBox="1"/>
          <p:nvPr/>
        </p:nvSpPr>
        <p:spPr>
          <a:xfrm>
            <a:off x="1028700" y="1938175"/>
            <a:ext cx="4976932" cy="692150"/>
          </a:xfrm>
          <a:prstGeom prst="rect">
            <a:avLst/>
          </a:prstGeom>
        </p:spPr>
        <p:txBody>
          <a:bodyPr lIns="0" tIns="0" rIns="0" bIns="0" rtlCol="0" anchor="t">
            <a:spAutoFit/>
          </a:bodyPr>
          <a:lstStyle/>
          <a:p>
            <a:pPr algn="l">
              <a:lnSpc>
                <a:spcPts val="2800"/>
              </a:lnSpc>
            </a:pPr>
            <a:r>
              <a:rPr lang="en-US" sz="2000" b="1">
                <a:solidFill>
                  <a:srgbClr val="141414"/>
                </a:solidFill>
                <a:latin typeface="Montserrat Bold"/>
                <a:ea typeface="Montserrat Bold"/>
                <a:cs typeface="Montserrat Bold"/>
                <a:sym typeface="Montserrat Bold"/>
              </a:rPr>
              <a:t>Resep nasi ayam bakar </a:t>
            </a:r>
          </a:p>
          <a:p>
            <a:pPr algn="l">
              <a:lnSpc>
                <a:spcPts val="2800"/>
              </a:lnSpc>
              <a:spcBef>
                <a:spcPct val="0"/>
              </a:spcBef>
            </a:pPr>
            <a:r>
              <a:rPr lang="en-US" sz="2000" b="1">
                <a:solidFill>
                  <a:srgbClr val="141414"/>
                </a:solidFill>
                <a:latin typeface="Montserrat Bold"/>
                <a:ea typeface="Montserrat Bold"/>
                <a:cs typeface="Montserrat Bold"/>
                <a:sym typeface="Montserrat Bold"/>
              </a:rPr>
              <a:t>dari dataset : </a:t>
            </a:r>
          </a:p>
        </p:txBody>
      </p:sp>
      <p:sp>
        <p:nvSpPr>
          <p:cNvPr id="6" name="TextBox 6"/>
          <p:cNvSpPr txBox="1"/>
          <p:nvPr/>
        </p:nvSpPr>
        <p:spPr>
          <a:xfrm>
            <a:off x="1028700" y="1085850"/>
            <a:ext cx="9439405"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Results</a:t>
            </a:r>
          </a:p>
        </p:txBody>
      </p:sp>
      <p:sp>
        <p:nvSpPr>
          <p:cNvPr id="7" name="TextBox 7"/>
          <p:cNvSpPr txBox="1"/>
          <p:nvPr/>
        </p:nvSpPr>
        <p:spPr>
          <a:xfrm>
            <a:off x="1028700" y="2691338"/>
            <a:ext cx="5925787" cy="7446010"/>
          </a:xfrm>
          <a:prstGeom prst="rect">
            <a:avLst/>
          </a:prstGeom>
        </p:spPr>
        <p:txBody>
          <a:bodyPr lIns="0" tIns="0" rIns="0" bIns="0" rtlCol="0" anchor="t">
            <a:spAutoFit/>
          </a:bodyPr>
          <a:lstStyle/>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piring nasi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fillet ayam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potong kotak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daun pisang dibersihkan</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lidi tusuk gigi mengapit daun</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daun salam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serai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memarkan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daun kemangi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cabe merah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tipis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kecap manis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minyak menumis</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air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bumbu halus</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cabe merah</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Cabe</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bawang merah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bawang putih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Kemiri</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Kunyit</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Jahe</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tomat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gula pasir </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blok kaldu ayam pake maggy pake royco</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Masako</a:t>
            </a:r>
          </a:p>
          <a:p>
            <a:pPr marL="345443" lvl="1" indent="-172721" algn="l">
              <a:lnSpc>
                <a:spcPts val="2240"/>
              </a:lnSpc>
              <a:buFont typeface="Arial"/>
              <a:buChar char="•"/>
            </a:pPr>
            <a:r>
              <a:rPr lang="en-US" sz="1600">
                <a:solidFill>
                  <a:srgbClr val="141414"/>
                </a:solidFill>
                <a:latin typeface="Montserrat"/>
                <a:ea typeface="Montserrat"/>
                <a:cs typeface="Montserrat"/>
                <a:sym typeface="Montserrat"/>
              </a:rPr>
              <a:t>merica takar nya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38175"/>
            <a:ext cx="10585726" cy="4568825"/>
          </a:xfrm>
          <a:prstGeom prst="rect">
            <a:avLst/>
          </a:prstGeom>
        </p:spPr>
        <p:txBody>
          <a:bodyPr lIns="0" tIns="0" rIns="0" bIns="0" rtlCol="0" anchor="t">
            <a:spAutoFit/>
          </a:bodyPr>
          <a:lstStyle/>
          <a:p>
            <a:pPr algn="l">
              <a:lnSpc>
                <a:spcPts val="2800"/>
              </a:lnSpc>
            </a:pPr>
            <a:r>
              <a:rPr lang="en-US" sz="2000">
                <a:solidFill>
                  <a:srgbClr val="141414"/>
                </a:solidFill>
                <a:latin typeface="Montserrat"/>
                <a:ea typeface="Montserrat"/>
                <a:cs typeface="Montserrat"/>
                <a:sym typeface="Montserrat"/>
              </a:rPr>
              <a:t>Model yang kami gunakan untuk project Chatbot AI berbasis RAG ini bisa juga digunakan untuk :</a:t>
            </a:r>
          </a:p>
          <a:p>
            <a:pPr algn="l">
              <a:lnSpc>
                <a:spcPts val="2800"/>
              </a:lnSpc>
            </a:pPr>
            <a:r>
              <a:rPr lang="en-US" sz="2000" b="1">
                <a:solidFill>
                  <a:srgbClr val="141414"/>
                </a:solidFill>
                <a:latin typeface="Montserrat Bold"/>
                <a:ea typeface="Montserrat Bold"/>
                <a:cs typeface="Montserrat Bold"/>
                <a:sym typeface="Montserrat Bold"/>
              </a:rPr>
              <a:t>1. Aplikasi custom perusahaan (Finance/Inventory/HR)</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Dapat diimplementasikan untuk mempermudah user melihat sisa stock yang ada di inventory</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Dapat digunakan untuk menjelaskan alur kerja sistem inventory (tergantung data yang diinput)</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Mempermudah user mengakses report terkait suatu item tanpa perlu membuka detail report</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Menjelaskan SOP perusahaan</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Meningkatkan kenyamanan user untuk mengakses sistem dengan lebih mudah dan praktis</a:t>
            </a:r>
          </a:p>
          <a:p>
            <a:pPr algn="l">
              <a:lnSpc>
                <a:spcPts val="2800"/>
              </a:lnSpc>
              <a:spcBef>
                <a:spcPct val="0"/>
              </a:spcBef>
            </a:pPr>
            <a:endParaRPr lang="en-US" sz="2000">
              <a:solidFill>
                <a:srgbClr val="141414"/>
              </a:solidFill>
              <a:latin typeface="Montserrat"/>
              <a:ea typeface="Montserrat"/>
              <a:cs typeface="Montserrat"/>
              <a:sym typeface="Montserrat"/>
            </a:endParaRPr>
          </a:p>
        </p:txBody>
      </p:sp>
      <p:sp>
        <p:nvSpPr>
          <p:cNvPr id="3" name="Freeform 3"/>
          <p:cNvSpPr/>
          <p:nvPr/>
        </p:nvSpPr>
        <p:spPr>
          <a:xfrm>
            <a:off x="12959757" y="5475125"/>
            <a:ext cx="4618653" cy="4114800"/>
          </a:xfrm>
          <a:custGeom>
            <a:avLst/>
            <a:gdLst/>
            <a:ahLst/>
            <a:cxnLst/>
            <a:rect l="l" t="t" r="r" b="b"/>
            <a:pathLst>
              <a:path w="4618653" h="4114800">
                <a:moveTo>
                  <a:pt x="0" y="0"/>
                </a:moveTo>
                <a:lnTo>
                  <a:pt x="4618653" y="0"/>
                </a:lnTo>
                <a:lnTo>
                  <a:pt x="46186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1085850"/>
            <a:ext cx="9439405"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Real-world Application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666422" y="1756410"/>
            <a:ext cx="10025054" cy="10025014"/>
            <a:chOff x="0" y="0"/>
            <a:chExt cx="6350000" cy="6349975"/>
          </a:xfrm>
        </p:grpSpPr>
        <p:sp>
          <p:nvSpPr>
            <p:cNvPr id="3" name="Freeform 3"/>
            <p:cNvSpPr/>
            <p:nvPr/>
          </p:nvSpPr>
          <p:spPr>
            <a:xfrm flipH="1">
              <a:off x="0" y="0"/>
              <a:ext cx="6350000" cy="6349974"/>
            </a:xfrm>
            <a:custGeom>
              <a:avLst/>
              <a:gdLst/>
              <a:ahLst/>
              <a:cxnLst/>
              <a:rect l="l" t="t" r="r" b="b"/>
              <a:pathLst>
                <a:path w="6350000" h="6349974">
                  <a:moveTo>
                    <a:pt x="0" y="3175025"/>
                  </a:moveTo>
                  <a:cubicBezTo>
                    <a:pt x="0" y="4928451"/>
                    <a:pt x="1421524" y="6349974"/>
                    <a:pt x="3175000" y="6349974"/>
                  </a:cubicBezTo>
                  <a:cubicBezTo>
                    <a:pt x="4928502" y="6349974"/>
                    <a:pt x="6350000" y="4928451"/>
                    <a:pt x="6350000" y="3175025"/>
                  </a:cubicBezTo>
                  <a:cubicBezTo>
                    <a:pt x="6350000" y="1421511"/>
                    <a:pt x="4928502" y="0"/>
                    <a:pt x="3175000" y="0"/>
                  </a:cubicBezTo>
                  <a:cubicBezTo>
                    <a:pt x="1421499" y="0"/>
                    <a:pt x="0" y="1421511"/>
                    <a:pt x="0" y="3175025"/>
                  </a:cubicBezTo>
                  <a:close/>
                </a:path>
              </a:pathLst>
            </a:custGeom>
            <a:blipFill>
              <a:blip r:embed="rId2"/>
              <a:stretch>
                <a:fillRect l="-4984" r="-45108"/>
              </a:stretch>
            </a:blipFill>
          </p:spPr>
        </p:sp>
      </p:grpSp>
      <p:sp>
        <p:nvSpPr>
          <p:cNvPr id="4" name="TextBox 4"/>
          <p:cNvSpPr txBox="1"/>
          <p:nvPr/>
        </p:nvSpPr>
        <p:spPr>
          <a:xfrm>
            <a:off x="1028700" y="1938175"/>
            <a:ext cx="8637722" cy="3511550"/>
          </a:xfrm>
          <a:prstGeom prst="rect">
            <a:avLst/>
          </a:prstGeom>
        </p:spPr>
        <p:txBody>
          <a:bodyPr lIns="0" tIns="0" rIns="0" bIns="0" rtlCol="0" anchor="t">
            <a:spAutoFit/>
          </a:bodyPr>
          <a:lstStyle/>
          <a:p>
            <a:pPr algn="l">
              <a:lnSpc>
                <a:spcPts val="2800"/>
              </a:lnSpc>
            </a:pPr>
            <a:r>
              <a:rPr lang="en-US" sz="2000">
                <a:solidFill>
                  <a:srgbClr val="141414"/>
                </a:solidFill>
                <a:latin typeface="Montserrat"/>
                <a:ea typeface="Montserrat"/>
                <a:cs typeface="Montserrat"/>
                <a:sym typeface="Montserrat"/>
              </a:rPr>
              <a:t>Project ini telah memberi banyak pelajaran terutama terkait dengan chatbot dan arsitektur RAG ini. Untuk kesimpulan terkait project ini secara umum sudah berhasil membuat aplikasi chatbot berbasis RAG yang mampu membaca dokumen/text dari dataset yang kita masukkan dengan melalui porses embedding text terlebih dahulu</a:t>
            </a:r>
          </a:p>
          <a:p>
            <a:pPr algn="l">
              <a:lnSpc>
                <a:spcPts val="2800"/>
              </a:lnSpc>
            </a:pPr>
            <a:endParaRPr lang="en-US" sz="2000">
              <a:solidFill>
                <a:srgbClr val="141414"/>
              </a:solidFill>
              <a:latin typeface="Montserrat"/>
              <a:ea typeface="Montserrat"/>
              <a:cs typeface="Montserrat"/>
              <a:sym typeface="Montserrat"/>
            </a:endParaRPr>
          </a:p>
          <a:p>
            <a:pPr algn="l">
              <a:lnSpc>
                <a:spcPts val="2800"/>
              </a:lnSpc>
              <a:spcBef>
                <a:spcPct val="0"/>
              </a:spcBef>
            </a:pPr>
            <a:r>
              <a:rPr lang="en-US" sz="2000">
                <a:solidFill>
                  <a:srgbClr val="141414"/>
                </a:solidFill>
                <a:latin typeface="Montserrat"/>
                <a:ea typeface="Montserrat"/>
                <a:cs typeface="Montserrat"/>
                <a:sym typeface="Montserrat"/>
              </a:rPr>
              <a:t>Jalan yang kami ambil untuk mengurangi halusinasi hasil generate text yaitu dengan membuat prompt template yang dirasa mampu menjaga scope hasil generate text</a:t>
            </a:r>
          </a:p>
        </p:txBody>
      </p:sp>
      <p:sp>
        <p:nvSpPr>
          <p:cNvPr id="5" name="TextBox 5"/>
          <p:cNvSpPr txBox="1"/>
          <p:nvPr/>
        </p:nvSpPr>
        <p:spPr>
          <a:xfrm>
            <a:off x="1028700" y="1085850"/>
            <a:ext cx="9439405"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Conclusion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7848" y="7536388"/>
            <a:ext cx="340256" cy="340256"/>
          </a:xfrm>
          <a:custGeom>
            <a:avLst/>
            <a:gdLst/>
            <a:ahLst/>
            <a:cxnLst/>
            <a:rect l="l" t="t" r="r" b="b"/>
            <a:pathLst>
              <a:path w="340256" h="340256">
                <a:moveTo>
                  <a:pt x="0" y="0"/>
                </a:moveTo>
                <a:lnTo>
                  <a:pt x="340256" y="0"/>
                </a:lnTo>
                <a:lnTo>
                  <a:pt x="340256" y="340256"/>
                </a:lnTo>
                <a:lnTo>
                  <a:pt x="0" y="3402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92035" y="7542473"/>
            <a:ext cx="340256" cy="340256"/>
          </a:xfrm>
          <a:custGeom>
            <a:avLst/>
            <a:gdLst/>
            <a:ahLst/>
            <a:cxnLst/>
            <a:rect l="l" t="t" r="r" b="b"/>
            <a:pathLst>
              <a:path w="340256" h="340256">
                <a:moveTo>
                  <a:pt x="0" y="0"/>
                </a:moveTo>
                <a:lnTo>
                  <a:pt x="340256" y="0"/>
                </a:lnTo>
                <a:lnTo>
                  <a:pt x="340256" y="340256"/>
                </a:lnTo>
                <a:lnTo>
                  <a:pt x="0" y="3402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747340" y="7346945"/>
            <a:ext cx="340256" cy="340256"/>
          </a:xfrm>
          <a:custGeom>
            <a:avLst/>
            <a:gdLst/>
            <a:ahLst/>
            <a:cxnLst/>
            <a:rect l="l" t="t" r="r" b="b"/>
            <a:pathLst>
              <a:path w="340256" h="340256">
                <a:moveTo>
                  <a:pt x="0" y="0"/>
                </a:moveTo>
                <a:lnTo>
                  <a:pt x="340256" y="0"/>
                </a:lnTo>
                <a:lnTo>
                  <a:pt x="340256" y="340256"/>
                </a:lnTo>
                <a:lnTo>
                  <a:pt x="0" y="3402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210675" y="7346945"/>
            <a:ext cx="340256" cy="340256"/>
          </a:xfrm>
          <a:custGeom>
            <a:avLst/>
            <a:gdLst/>
            <a:ahLst/>
            <a:cxnLst/>
            <a:rect l="l" t="t" r="r" b="b"/>
            <a:pathLst>
              <a:path w="340256" h="340256">
                <a:moveTo>
                  <a:pt x="0" y="0"/>
                </a:moveTo>
                <a:lnTo>
                  <a:pt x="340256" y="0"/>
                </a:lnTo>
                <a:lnTo>
                  <a:pt x="340256" y="340256"/>
                </a:lnTo>
                <a:lnTo>
                  <a:pt x="0" y="3402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2465980" y="7327629"/>
            <a:ext cx="340256" cy="340256"/>
          </a:xfrm>
          <a:custGeom>
            <a:avLst/>
            <a:gdLst/>
            <a:ahLst/>
            <a:cxnLst/>
            <a:rect l="l" t="t" r="r" b="b"/>
            <a:pathLst>
              <a:path w="340256" h="340256">
                <a:moveTo>
                  <a:pt x="0" y="0"/>
                </a:moveTo>
                <a:lnTo>
                  <a:pt x="340256" y="0"/>
                </a:lnTo>
                <a:lnTo>
                  <a:pt x="340256" y="340256"/>
                </a:lnTo>
                <a:lnTo>
                  <a:pt x="0" y="3402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929315" y="7327629"/>
            <a:ext cx="340256" cy="340256"/>
          </a:xfrm>
          <a:custGeom>
            <a:avLst/>
            <a:gdLst/>
            <a:ahLst/>
            <a:cxnLst/>
            <a:rect l="l" t="t" r="r" b="b"/>
            <a:pathLst>
              <a:path w="340256" h="340256">
                <a:moveTo>
                  <a:pt x="0" y="0"/>
                </a:moveTo>
                <a:lnTo>
                  <a:pt x="340256" y="0"/>
                </a:lnTo>
                <a:lnTo>
                  <a:pt x="340256" y="340256"/>
                </a:lnTo>
                <a:lnTo>
                  <a:pt x="0" y="3402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66675" y="-1094102"/>
            <a:ext cx="18675237" cy="5474091"/>
          </a:xfrm>
          <a:custGeom>
            <a:avLst/>
            <a:gdLst/>
            <a:ahLst/>
            <a:cxnLst/>
            <a:rect l="l" t="t" r="r" b="b"/>
            <a:pathLst>
              <a:path w="18675237" h="5474091">
                <a:moveTo>
                  <a:pt x="0" y="0"/>
                </a:moveTo>
                <a:lnTo>
                  <a:pt x="18675237" y="0"/>
                </a:lnTo>
                <a:lnTo>
                  <a:pt x="18675237" y="5474091"/>
                </a:lnTo>
                <a:lnTo>
                  <a:pt x="0" y="5474091"/>
                </a:lnTo>
                <a:lnTo>
                  <a:pt x="0" y="0"/>
                </a:lnTo>
                <a:close/>
              </a:path>
            </a:pathLst>
          </a:custGeom>
          <a:blipFill>
            <a:blip r:embed="rId6"/>
            <a:stretch>
              <a:fillRect t="-26735" r="-363" b="-101814"/>
            </a:stretch>
          </a:blipFill>
        </p:spPr>
      </p:sp>
      <p:sp>
        <p:nvSpPr>
          <p:cNvPr id="9" name="TextBox 9"/>
          <p:cNvSpPr txBox="1"/>
          <p:nvPr/>
        </p:nvSpPr>
        <p:spPr>
          <a:xfrm>
            <a:off x="1028700" y="5971076"/>
            <a:ext cx="12589078" cy="339725"/>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Don’t hesitate to contact us for further inquiries or any collaborations.</a:t>
            </a:r>
          </a:p>
        </p:txBody>
      </p:sp>
      <p:sp>
        <p:nvSpPr>
          <p:cNvPr id="10" name="TextBox 10"/>
          <p:cNvSpPr txBox="1"/>
          <p:nvPr/>
        </p:nvSpPr>
        <p:spPr>
          <a:xfrm>
            <a:off x="1028700" y="5200650"/>
            <a:ext cx="7655689"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Contact Us</a:t>
            </a:r>
          </a:p>
        </p:txBody>
      </p:sp>
      <p:sp>
        <p:nvSpPr>
          <p:cNvPr id="11" name="TextBox 11"/>
          <p:cNvSpPr txBox="1"/>
          <p:nvPr/>
        </p:nvSpPr>
        <p:spPr>
          <a:xfrm>
            <a:off x="1028700" y="6860165"/>
            <a:ext cx="3065575" cy="372745"/>
          </a:xfrm>
          <a:prstGeom prst="rect">
            <a:avLst/>
          </a:prstGeom>
        </p:spPr>
        <p:txBody>
          <a:bodyPr lIns="0" tIns="0" rIns="0" bIns="0" rtlCol="0" anchor="t">
            <a:spAutoFit/>
          </a:bodyPr>
          <a:lstStyle/>
          <a:p>
            <a:pPr algn="l">
              <a:lnSpc>
                <a:spcPts val="3079"/>
              </a:lnSpc>
              <a:spcBef>
                <a:spcPct val="0"/>
              </a:spcBef>
            </a:pPr>
            <a:r>
              <a:rPr lang="en-US" sz="2199" b="1">
                <a:solidFill>
                  <a:srgbClr val="E74D4E"/>
                </a:solidFill>
                <a:latin typeface="Montserrat Bold"/>
                <a:ea typeface="Montserrat Bold"/>
                <a:cs typeface="Montserrat Bold"/>
                <a:sym typeface="Montserrat Bold"/>
              </a:rPr>
              <a:t>Suwandi Ramadhan</a:t>
            </a:r>
          </a:p>
        </p:txBody>
      </p:sp>
      <p:sp>
        <p:nvSpPr>
          <p:cNvPr id="12" name="TextBox 12"/>
          <p:cNvSpPr txBox="1"/>
          <p:nvPr/>
        </p:nvSpPr>
        <p:spPr>
          <a:xfrm>
            <a:off x="1501454" y="7347476"/>
            <a:ext cx="1857231" cy="692150"/>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Suwandi Ramadhan</a:t>
            </a:r>
          </a:p>
        </p:txBody>
      </p:sp>
      <p:sp>
        <p:nvSpPr>
          <p:cNvPr id="13" name="TextBox 13"/>
          <p:cNvSpPr txBox="1"/>
          <p:nvPr/>
        </p:nvSpPr>
        <p:spPr>
          <a:xfrm>
            <a:off x="3964788" y="7347476"/>
            <a:ext cx="1857231" cy="692150"/>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@Suwandi Ramadhan</a:t>
            </a:r>
          </a:p>
        </p:txBody>
      </p:sp>
      <p:sp>
        <p:nvSpPr>
          <p:cNvPr id="14" name="TextBox 14"/>
          <p:cNvSpPr txBox="1"/>
          <p:nvPr/>
        </p:nvSpPr>
        <p:spPr>
          <a:xfrm>
            <a:off x="6747340" y="6840850"/>
            <a:ext cx="2329985" cy="372745"/>
          </a:xfrm>
          <a:prstGeom prst="rect">
            <a:avLst/>
          </a:prstGeom>
        </p:spPr>
        <p:txBody>
          <a:bodyPr lIns="0" tIns="0" rIns="0" bIns="0" rtlCol="0" anchor="t">
            <a:spAutoFit/>
          </a:bodyPr>
          <a:lstStyle/>
          <a:p>
            <a:pPr algn="l">
              <a:lnSpc>
                <a:spcPts val="3079"/>
              </a:lnSpc>
              <a:spcBef>
                <a:spcPct val="0"/>
              </a:spcBef>
            </a:pPr>
            <a:r>
              <a:rPr lang="en-US" sz="2199" b="1">
                <a:solidFill>
                  <a:srgbClr val="E74D4E"/>
                </a:solidFill>
                <a:latin typeface="Montserrat Bold"/>
                <a:ea typeface="Montserrat Bold"/>
                <a:cs typeface="Montserrat Bold"/>
                <a:sym typeface="Montserrat Bold"/>
              </a:rPr>
              <a:t>Your Full Name</a:t>
            </a:r>
          </a:p>
        </p:txBody>
      </p:sp>
      <p:sp>
        <p:nvSpPr>
          <p:cNvPr id="15" name="TextBox 15"/>
          <p:cNvSpPr txBox="1"/>
          <p:nvPr/>
        </p:nvSpPr>
        <p:spPr>
          <a:xfrm>
            <a:off x="7220094" y="7328160"/>
            <a:ext cx="1857231" cy="339725"/>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Linkedin</a:t>
            </a:r>
          </a:p>
        </p:txBody>
      </p:sp>
      <p:sp>
        <p:nvSpPr>
          <p:cNvPr id="16" name="TextBox 16"/>
          <p:cNvSpPr txBox="1"/>
          <p:nvPr/>
        </p:nvSpPr>
        <p:spPr>
          <a:xfrm>
            <a:off x="9683429" y="7308845"/>
            <a:ext cx="1857231" cy="339725"/>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@Instagram</a:t>
            </a:r>
          </a:p>
        </p:txBody>
      </p:sp>
      <p:sp>
        <p:nvSpPr>
          <p:cNvPr id="17" name="TextBox 17"/>
          <p:cNvSpPr txBox="1"/>
          <p:nvPr/>
        </p:nvSpPr>
        <p:spPr>
          <a:xfrm>
            <a:off x="12465980" y="6821534"/>
            <a:ext cx="2329985" cy="372745"/>
          </a:xfrm>
          <a:prstGeom prst="rect">
            <a:avLst/>
          </a:prstGeom>
        </p:spPr>
        <p:txBody>
          <a:bodyPr lIns="0" tIns="0" rIns="0" bIns="0" rtlCol="0" anchor="t">
            <a:spAutoFit/>
          </a:bodyPr>
          <a:lstStyle/>
          <a:p>
            <a:pPr algn="l">
              <a:lnSpc>
                <a:spcPts val="3079"/>
              </a:lnSpc>
              <a:spcBef>
                <a:spcPct val="0"/>
              </a:spcBef>
            </a:pPr>
            <a:r>
              <a:rPr lang="en-US" sz="2199" b="1">
                <a:solidFill>
                  <a:srgbClr val="E74D4E"/>
                </a:solidFill>
                <a:latin typeface="Montserrat Bold"/>
                <a:ea typeface="Montserrat Bold"/>
                <a:cs typeface="Montserrat Bold"/>
                <a:sym typeface="Montserrat Bold"/>
              </a:rPr>
              <a:t>Your Full Name</a:t>
            </a:r>
          </a:p>
        </p:txBody>
      </p:sp>
      <p:sp>
        <p:nvSpPr>
          <p:cNvPr id="18" name="TextBox 18"/>
          <p:cNvSpPr txBox="1"/>
          <p:nvPr/>
        </p:nvSpPr>
        <p:spPr>
          <a:xfrm>
            <a:off x="12938734" y="7308845"/>
            <a:ext cx="1857231" cy="339725"/>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Linkedin</a:t>
            </a:r>
          </a:p>
        </p:txBody>
      </p:sp>
      <p:sp>
        <p:nvSpPr>
          <p:cNvPr id="19" name="TextBox 19"/>
          <p:cNvSpPr txBox="1"/>
          <p:nvPr/>
        </p:nvSpPr>
        <p:spPr>
          <a:xfrm>
            <a:off x="15402069" y="7289529"/>
            <a:ext cx="1857231" cy="339725"/>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@Instagram</a:t>
            </a:r>
          </a:p>
        </p:txBody>
      </p:sp>
      <p:sp>
        <p:nvSpPr>
          <p:cNvPr id="20" name="Freeform 20"/>
          <p:cNvSpPr/>
          <p:nvPr/>
        </p:nvSpPr>
        <p:spPr>
          <a:xfrm>
            <a:off x="1028700" y="8661032"/>
            <a:ext cx="340256" cy="340256"/>
          </a:xfrm>
          <a:custGeom>
            <a:avLst/>
            <a:gdLst/>
            <a:ahLst/>
            <a:cxnLst/>
            <a:rect l="l" t="t" r="r" b="b"/>
            <a:pathLst>
              <a:path w="340256" h="340256">
                <a:moveTo>
                  <a:pt x="0" y="0"/>
                </a:moveTo>
                <a:lnTo>
                  <a:pt x="340256" y="0"/>
                </a:lnTo>
                <a:lnTo>
                  <a:pt x="340256" y="340256"/>
                </a:lnTo>
                <a:lnTo>
                  <a:pt x="0" y="3402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3492035" y="8661032"/>
            <a:ext cx="340256" cy="340256"/>
          </a:xfrm>
          <a:custGeom>
            <a:avLst/>
            <a:gdLst/>
            <a:ahLst/>
            <a:cxnLst/>
            <a:rect l="l" t="t" r="r" b="b"/>
            <a:pathLst>
              <a:path w="340256" h="340256">
                <a:moveTo>
                  <a:pt x="0" y="0"/>
                </a:moveTo>
                <a:lnTo>
                  <a:pt x="340256" y="0"/>
                </a:lnTo>
                <a:lnTo>
                  <a:pt x="340256" y="340256"/>
                </a:lnTo>
                <a:lnTo>
                  <a:pt x="0" y="3402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6747340" y="8641716"/>
            <a:ext cx="340256" cy="340256"/>
          </a:xfrm>
          <a:custGeom>
            <a:avLst/>
            <a:gdLst/>
            <a:ahLst/>
            <a:cxnLst/>
            <a:rect l="l" t="t" r="r" b="b"/>
            <a:pathLst>
              <a:path w="340256" h="340256">
                <a:moveTo>
                  <a:pt x="0" y="0"/>
                </a:moveTo>
                <a:lnTo>
                  <a:pt x="340256" y="0"/>
                </a:lnTo>
                <a:lnTo>
                  <a:pt x="340256" y="340256"/>
                </a:lnTo>
                <a:lnTo>
                  <a:pt x="0" y="3402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a:off x="9210675" y="8641716"/>
            <a:ext cx="340256" cy="340256"/>
          </a:xfrm>
          <a:custGeom>
            <a:avLst/>
            <a:gdLst/>
            <a:ahLst/>
            <a:cxnLst/>
            <a:rect l="l" t="t" r="r" b="b"/>
            <a:pathLst>
              <a:path w="340256" h="340256">
                <a:moveTo>
                  <a:pt x="0" y="0"/>
                </a:moveTo>
                <a:lnTo>
                  <a:pt x="340256" y="0"/>
                </a:lnTo>
                <a:lnTo>
                  <a:pt x="340256" y="340256"/>
                </a:lnTo>
                <a:lnTo>
                  <a:pt x="0" y="3402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1028700" y="8154937"/>
            <a:ext cx="2329985" cy="372745"/>
          </a:xfrm>
          <a:prstGeom prst="rect">
            <a:avLst/>
          </a:prstGeom>
        </p:spPr>
        <p:txBody>
          <a:bodyPr lIns="0" tIns="0" rIns="0" bIns="0" rtlCol="0" anchor="t">
            <a:spAutoFit/>
          </a:bodyPr>
          <a:lstStyle/>
          <a:p>
            <a:pPr algn="l">
              <a:lnSpc>
                <a:spcPts val="3079"/>
              </a:lnSpc>
              <a:spcBef>
                <a:spcPct val="0"/>
              </a:spcBef>
            </a:pPr>
            <a:r>
              <a:rPr lang="en-US" sz="2199" b="1">
                <a:solidFill>
                  <a:srgbClr val="E74D4E"/>
                </a:solidFill>
                <a:latin typeface="Montserrat Bold"/>
                <a:ea typeface="Montserrat Bold"/>
                <a:cs typeface="Montserrat Bold"/>
                <a:sym typeface="Montserrat Bold"/>
              </a:rPr>
              <a:t>Your Full Name</a:t>
            </a:r>
          </a:p>
        </p:txBody>
      </p:sp>
      <p:sp>
        <p:nvSpPr>
          <p:cNvPr id="25" name="TextBox 25"/>
          <p:cNvSpPr txBox="1"/>
          <p:nvPr/>
        </p:nvSpPr>
        <p:spPr>
          <a:xfrm>
            <a:off x="1501454" y="8642247"/>
            <a:ext cx="1857231" cy="339725"/>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Linkedin</a:t>
            </a:r>
          </a:p>
        </p:txBody>
      </p:sp>
      <p:sp>
        <p:nvSpPr>
          <p:cNvPr id="26" name="TextBox 26"/>
          <p:cNvSpPr txBox="1"/>
          <p:nvPr/>
        </p:nvSpPr>
        <p:spPr>
          <a:xfrm>
            <a:off x="3964788" y="8622932"/>
            <a:ext cx="1857231" cy="339725"/>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@Instagram</a:t>
            </a:r>
          </a:p>
        </p:txBody>
      </p:sp>
      <p:sp>
        <p:nvSpPr>
          <p:cNvPr id="27" name="TextBox 27"/>
          <p:cNvSpPr txBox="1"/>
          <p:nvPr/>
        </p:nvSpPr>
        <p:spPr>
          <a:xfrm>
            <a:off x="6747340" y="8135621"/>
            <a:ext cx="2329985" cy="372745"/>
          </a:xfrm>
          <a:prstGeom prst="rect">
            <a:avLst/>
          </a:prstGeom>
        </p:spPr>
        <p:txBody>
          <a:bodyPr lIns="0" tIns="0" rIns="0" bIns="0" rtlCol="0" anchor="t">
            <a:spAutoFit/>
          </a:bodyPr>
          <a:lstStyle/>
          <a:p>
            <a:pPr algn="l">
              <a:lnSpc>
                <a:spcPts val="3079"/>
              </a:lnSpc>
              <a:spcBef>
                <a:spcPct val="0"/>
              </a:spcBef>
            </a:pPr>
            <a:r>
              <a:rPr lang="en-US" sz="2199" b="1">
                <a:solidFill>
                  <a:srgbClr val="E74D4E"/>
                </a:solidFill>
                <a:latin typeface="Montserrat Bold"/>
                <a:ea typeface="Montserrat Bold"/>
                <a:cs typeface="Montserrat Bold"/>
                <a:sym typeface="Montserrat Bold"/>
              </a:rPr>
              <a:t>Your Full Name</a:t>
            </a:r>
          </a:p>
        </p:txBody>
      </p:sp>
      <p:sp>
        <p:nvSpPr>
          <p:cNvPr id="28" name="TextBox 28"/>
          <p:cNvSpPr txBox="1"/>
          <p:nvPr/>
        </p:nvSpPr>
        <p:spPr>
          <a:xfrm>
            <a:off x="7220094" y="8622932"/>
            <a:ext cx="1857231" cy="339725"/>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Linkedin</a:t>
            </a:r>
          </a:p>
        </p:txBody>
      </p:sp>
      <p:sp>
        <p:nvSpPr>
          <p:cNvPr id="29" name="TextBox 29"/>
          <p:cNvSpPr txBox="1"/>
          <p:nvPr/>
        </p:nvSpPr>
        <p:spPr>
          <a:xfrm>
            <a:off x="9683429" y="8603616"/>
            <a:ext cx="1857231" cy="339725"/>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@Instagram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03798" y="0"/>
            <a:ext cx="11384202" cy="10287000"/>
          </a:xfrm>
          <a:custGeom>
            <a:avLst/>
            <a:gdLst/>
            <a:ahLst/>
            <a:cxnLst/>
            <a:rect l="l" t="t" r="r" b="b"/>
            <a:pathLst>
              <a:path w="11384202" h="10287000">
                <a:moveTo>
                  <a:pt x="0" y="0"/>
                </a:moveTo>
                <a:lnTo>
                  <a:pt x="11384202" y="0"/>
                </a:lnTo>
                <a:lnTo>
                  <a:pt x="11384202" y="10287000"/>
                </a:lnTo>
                <a:lnTo>
                  <a:pt x="0" y="10287000"/>
                </a:lnTo>
                <a:lnTo>
                  <a:pt x="0" y="0"/>
                </a:lnTo>
                <a:close/>
              </a:path>
            </a:pathLst>
          </a:custGeom>
          <a:blipFill>
            <a:blip r:embed="rId2"/>
            <a:stretch>
              <a:fillRect l="-20820" t="-280"/>
            </a:stretch>
          </a:blipFill>
        </p:spPr>
      </p:sp>
      <p:sp>
        <p:nvSpPr>
          <p:cNvPr id="3" name="TextBox 3"/>
          <p:cNvSpPr txBox="1"/>
          <p:nvPr/>
        </p:nvSpPr>
        <p:spPr>
          <a:xfrm>
            <a:off x="1028700" y="4836795"/>
            <a:ext cx="5906942"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Terima Kasih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15590" y="2960214"/>
            <a:ext cx="1778999" cy="177899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4932" t="-14899" b="-42598"/>
              </a:stretch>
            </a:blipFill>
          </p:spPr>
        </p:sp>
      </p:grpSp>
      <p:grpSp>
        <p:nvGrpSpPr>
          <p:cNvPr id="4" name="Group 4"/>
          <p:cNvGrpSpPr/>
          <p:nvPr/>
        </p:nvGrpSpPr>
        <p:grpSpPr>
          <a:xfrm>
            <a:off x="8254501" y="2960214"/>
            <a:ext cx="1778999" cy="177899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0573" b="-18043"/>
              </a:stretch>
            </a:blipFill>
          </p:spPr>
        </p:sp>
      </p:grpSp>
      <p:grpSp>
        <p:nvGrpSpPr>
          <p:cNvPr id="6" name="Group 6"/>
          <p:cNvGrpSpPr/>
          <p:nvPr/>
        </p:nvGrpSpPr>
        <p:grpSpPr>
          <a:xfrm>
            <a:off x="13291049" y="2960214"/>
            <a:ext cx="1778999" cy="17789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22321" b="-46454"/>
              </a:stretch>
            </a:blipFill>
          </p:spPr>
        </p:sp>
      </p:grpSp>
      <p:sp>
        <p:nvSpPr>
          <p:cNvPr id="14" name="TextBox 14"/>
          <p:cNvSpPr txBox="1"/>
          <p:nvPr/>
        </p:nvSpPr>
        <p:spPr>
          <a:xfrm>
            <a:off x="6209794" y="989031"/>
            <a:ext cx="6274164" cy="613410"/>
          </a:xfrm>
          <a:prstGeom prst="rect">
            <a:avLst/>
          </a:prstGeom>
        </p:spPr>
        <p:txBody>
          <a:bodyPr lIns="0" tIns="0" rIns="0" bIns="0" rtlCol="0" anchor="t">
            <a:spAutoFit/>
          </a:bodyPr>
          <a:lstStyle/>
          <a:p>
            <a:pPr algn="ctr">
              <a:lnSpc>
                <a:spcPts val="5280"/>
              </a:lnSpc>
            </a:pPr>
            <a:r>
              <a:rPr lang="en-US" sz="4800" b="1" spc="-48">
                <a:solidFill>
                  <a:srgbClr val="E74D4E"/>
                </a:solidFill>
                <a:latin typeface="Montserrat Bold"/>
                <a:ea typeface="Montserrat Bold"/>
                <a:cs typeface="Montserrat Bold"/>
                <a:sym typeface="Montserrat Bold"/>
              </a:rPr>
              <a:t>Meet the Team</a:t>
            </a:r>
          </a:p>
        </p:txBody>
      </p:sp>
      <p:sp>
        <p:nvSpPr>
          <p:cNvPr id="15" name="TextBox 15"/>
          <p:cNvSpPr txBox="1"/>
          <p:nvPr/>
        </p:nvSpPr>
        <p:spPr>
          <a:xfrm>
            <a:off x="2925105" y="4858214"/>
            <a:ext cx="2359968" cy="701673"/>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Suwandi Ramadhan</a:t>
            </a:r>
          </a:p>
          <a:p>
            <a:pPr algn="ctr">
              <a:lnSpc>
                <a:spcPts val="2800"/>
              </a:lnSpc>
            </a:pPr>
            <a:r>
              <a:rPr lang="en-US" sz="2000" b="1">
                <a:solidFill>
                  <a:srgbClr val="000000"/>
                </a:solidFill>
                <a:latin typeface="Open Sans Bold"/>
                <a:ea typeface="Open Sans Bold"/>
                <a:cs typeface="Open Sans Bold"/>
                <a:sym typeface="Open Sans Bold"/>
              </a:rPr>
              <a:t>Developer</a:t>
            </a:r>
          </a:p>
        </p:txBody>
      </p:sp>
      <p:sp>
        <p:nvSpPr>
          <p:cNvPr id="16" name="TextBox 16"/>
          <p:cNvSpPr txBox="1"/>
          <p:nvPr/>
        </p:nvSpPr>
        <p:spPr>
          <a:xfrm>
            <a:off x="8004200" y="4858214"/>
            <a:ext cx="2279600" cy="701673"/>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Tegar Pribadi Putra</a:t>
            </a:r>
          </a:p>
          <a:p>
            <a:pPr algn="ctr">
              <a:lnSpc>
                <a:spcPts val="2800"/>
              </a:lnSpc>
            </a:pPr>
            <a:r>
              <a:rPr lang="en-US" sz="2000" b="1">
                <a:solidFill>
                  <a:srgbClr val="000000"/>
                </a:solidFill>
                <a:latin typeface="Open Sans Bold"/>
                <a:ea typeface="Open Sans Bold"/>
                <a:cs typeface="Open Sans Bold"/>
                <a:sym typeface="Open Sans Bold"/>
              </a:rPr>
              <a:t>Developer</a:t>
            </a:r>
          </a:p>
        </p:txBody>
      </p:sp>
      <p:sp>
        <p:nvSpPr>
          <p:cNvPr id="17" name="TextBox 17"/>
          <p:cNvSpPr txBox="1"/>
          <p:nvPr/>
        </p:nvSpPr>
        <p:spPr>
          <a:xfrm>
            <a:off x="13187065" y="4858214"/>
            <a:ext cx="1986855" cy="701673"/>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M. Iqbal Baskoro</a:t>
            </a:r>
          </a:p>
          <a:p>
            <a:pPr algn="ctr">
              <a:lnSpc>
                <a:spcPts val="2800"/>
              </a:lnSpc>
            </a:pPr>
            <a:r>
              <a:rPr lang="en-US" sz="2000" b="1">
                <a:solidFill>
                  <a:srgbClr val="000000"/>
                </a:solidFill>
                <a:latin typeface="Open Sans Bold"/>
                <a:ea typeface="Open Sans Bold"/>
                <a:cs typeface="Open Sans Bold"/>
                <a:sym typeface="Open Sans Bold"/>
              </a:rPr>
              <a:t>Developer</a:t>
            </a:r>
          </a:p>
        </p:txBody>
      </p:sp>
      <p:grpSp>
        <p:nvGrpSpPr>
          <p:cNvPr id="21" name="Group 21"/>
          <p:cNvGrpSpPr/>
          <p:nvPr/>
        </p:nvGrpSpPr>
        <p:grpSpPr>
          <a:xfrm>
            <a:off x="2671158" y="5633610"/>
            <a:ext cx="2867863" cy="357299"/>
            <a:chOff x="0" y="0"/>
            <a:chExt cx="3823817" cy="476398"/>
          </a:xfrm>
        </p:grpSpPr>
        <p:sp>
          <p:nvSpPr>
            <p:cNvPr id="22" name="Freeform 22"/>
            <p:cNvSpPr/>
            <p:nvPr/>
          </p:nvSpPr>
          <p:spPr>
            <a:xfrm>
              <a:off x="0" y="0"/>
              <a:ext cx="476398" cy="476398"/>
            </a:xfrm>
            <a:custGeom>
              <a:avLst/>
              <a:gdLst/>
              <a:ahLst/>
              <a:cxnLst/>
              <a:rect l="l" t="t" r="r" b="b"/>
              <a:pathLst>
                <a:path w="476398" h="476398">
                  <a:moveTo>
                    <a:pt x="0" y="0"/>
                  </a:moveTo>
                  <a:lnTo>
                    <a:pt x="476398" y="0"/>
                  </a:lnTo>
                  <a:lnTo>
                    <a:pt x="476398" y="476398"/>
                  </a:lnTo>
                  <a:lnTo>
                    <a:pt x="0" y="476398"/>
                  </a:lnTo>
                  <a:lnTo>
                    <a:pt x="0" y="0"/>
                  </a:lnTo>
                  <a:close/>
                </a:path>
              </a:pathLst>
            </a:custGeom>
            <a:blipFill>
              <a:blip r:embed="rId5"/>
              <a:stretch>
                <a:fillRect/>
              </a:stretch>
            </a:blipFill>
          </p:spPr>
        </p:sp>
        <p:sp>
          <p:nvSpPr>
            <p:cNvPr id="23" name="TextBox 23"/>
            <p:cNvSpPr txBox="1"/>
            <p:nvPr/>
          </p:nvSpPr>
          <p:spPr>
            <a:xfrm>
              <a:off x="677193" y="-10508"/>
              <a:ext cx="3146623" cy="449789"/>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Suwandi Ramadhan</a:t>
              </a:r>
            </a:p>
          </p:txBody>
        </p:sp>
      </p:grpSp>
      <p:grpSp>
        <p:nvGrpSpPr>
          <p:cNvPr id="24" name="Group 24"/>
          <p:cNvGrpSpPr/>
          <p:nvPr/>
        </p:nvGrpSpPr>
        <p:grpSpPr>
          <a:xfrm>
            <a:off x="7710069" y="5633610"/>
            <a:ext cx="2867863" cy="357299"/>
            <a:chOff x="0" y="0"/>
            <a:chExt cx="3823817" cy="476398"/>
          </a:xfrm>
        </p:grpSpPr>
        <p:sp>
          <p:nvSpPr>
            <p:cNvPr id="25" name="Freeform 25"/>
            <p:cNvSpPr/>
            <p:nvPr/>
          </p:nvSpPr>
          <p:spPr>
            <a:xfrm>
              <a:off x="0" y="0"/>
              <a:ext cx="476398" cy="476398"/>
            </a:xfrm>
            <a:custGeom>
              <a:avLst/>
              <a:gdLst/>
              <a:ahLst/>
              <a:cxnLst/>
              <a:rect l="l" t="t" r="r" b="b"/>
              <a:pathLst>
                <a:path w="476398" h="476398">
                  <a:moveTo>
                    <a:pt x="0" y="0"/>
                  </a:moveTo>
                  <a:lnTo>
                    <a:pt x="476398" y="0"/>
                  </a:lnTo>
                  <a:lnTo>
                    <a:pt x="476398" y="476398"/>
                  </a:lnTo>
                  <a:lnTo>
                    <a:pt x="0" y="476398"/>
                  </a:lnTo>
                  <a:lnTo>
                    <a:pt x="0" y="0"/>
                  </a:lnTo>
                  <a:close/>
                </a:path>
              </a:pathLst>
            </a:custGeom>
            <a:blipFill>
              <a:blip r:embed="rId5"/>
              <a:stretch>
                <a:fillRect/>
              </a:stretch>
            </a:blipFill>
          </p:spPr>
        </p:sp>
        <p:sp>
          <p:nvSpPr>
            <p:cNvPr id="26" name="TextBox 26"/>
            <p:cNvSpPr txBox="1"/>
            <p:nvPr/>
          </p:nvSpPr>
          <p:spPr>
            <a:xfrm>
              <a:off x="677193" y="-10508"/>
              <a:ext cx="3146623" cy="449789"/>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Tegar Pribadi Putra</a:t>
              </a:r>
            </a:p>
          </p:txBody>
        </p:sp>
      </p:grpSp>
      <p:grpSp>
        <p:nvGrpSpPr>
          <p:cNvPr id="27" name="Group 27"/>
          <p:cNvGrpSpPr/>
          <p:nvPr/>
        </p:nvGrpSpPr>
        <p:grpSpPr>
          <a:xfrm>
            <a:off x="12298983" y="5633610"/>
            <a:ext cx="3763132" cy="357299"/>
            <a:chOff x="0" y="0"/>
            <a:chExt cx="5017509" cy="476398"/>
          </a:xfrm>
        </p:grpSpPr>
        <p:sp>
          <p:nvSpPr>
            <p:cNvPr id="28" name="Freeform 28"/>
            <p:cNvSpPr/>
            <p:nvPr/>
          </p:nvSpPr>
          <p:spPr>
            <a:xfrm>
              <a:off x="0" y="0"/>
              <a:ext cx="476398" cy="476398"/>
            </a:xfrm>
            <a:custGeom>
              <a:avLst/>
              <a:gdLst/>
              <a:ahLst/>
              <a:cxnLst/>
              <a:rect l="l" t="t" r="r" b="b"/>
              <a:pathLst>
                <a:path w="476398" h="476398">
                  <a:moveTo>
                    <a:pt x="0" y="0"/>
                  </a:moveTo>
                  <a:lnTo>
                    <a:pt x="476398" y="0"/>
                  </a:lnTo>
                  <a:lnTo>
                    <a:pt x="476398" y="476398"/>
                  </a:lnTo>
                  <a:lnTo>
                    <a:pt x="0" y="476398"/>
                  </a:lnTo>
                  <a:lnTo>
                    <a:pt x="0" y="0"/>
                  </a:lnTo>
                  <a:close/>
                </a:path>
              </a:pathLst>
            </a:custGeom>
            <a:blipFill>
              <a:blip r:embed="rId5"/>
              <a:stretch>
                <a:fillRect/>
              </a:stretch>
            </a:blipFill>
          </p:spPr>
        </p:sp>
        <p:sp>
          <p:nvSpPr>
            <p:cNvPr id="29" name="TextBox 29"/>
            <p:cNvSpPr txBox="1"/>
            <p:nvPr/>
          </p:nvSpPr>
          <p:spPr>
            <a:xfrm>
              <a:off x="677193" y="-10508"/>
              <a:ext cx="4340315" cy="449789"/>
            </a:xfrm>
            <a:prstGeom prst="rect">
              <a:avLst/>
            </a:prstGeom>
          </p:spPr>
          <p:txBody>
            <a:bodyPr lIns="0" tIns="0" rIns="0" bIns="0" rtlCol="0" anchor="t">
              <a:spAutoFit/>
            </a:bodyPr>
            <a:lstStyle/>
            <a:p>
              <a:pPr algn="ctr">
                <a:lnSpc>
                  <a:spcPts val="2800"/>
                </a:lnSpc>
              </a:pPr>
              <a:r>
                <a:rPr lang="en-US" sz="2000">
                  <a:solidFill>
                    <a:srgbClr val="000000"/>
                  </a:solidFill>
                  <a:latin typeface="Open Sans"/>
                  <a:ea typeface="Open Sans"/>
                  <a:cs typeface="Open Sans"/>
                  <a:sym typeface="Open Sans"/>
                </a:rPr>
                <a:t>Muhammad Iqbal Baskoro</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6458" y="-233727"/>
            <a:ext cx="9443850" cy="10520727"/>
          </a:xfrm>
          <a:custGeom>
            <a:avLst/>
            <a:gdLst/>
            <a:ahLst/>
            <a:cxnLst/>
            <a:rect l="l" t="t" r="r" b="b"/>
            <a:pathLst>
              <a:path w="9443850" h="10520727">
                <a:moveTo>
                  <a:pt x="0" y="0"/>
                </a:moveTo>
                <a:lnTo>
                  <a:pt x="9443850" y="0"/>
                </a:lnTo>
                <a:lnTo>
                  <a:pt x="9443850" y="10520727"/>
                </a:lnTo>
                <a:lnTo>
                  <a:pt x="0" y="10520727"/>
                </a:lnTo>
                <a:lnTo>
                  <a:pt x="0" y="0"/>
                </a:lnTo>
                <a:close/>
              </a:path>
            </a:pathLst>
          </a:custGeom>
          <a:blipFill>
            <a:blip r:embed="rId2"/>
            <a:stretch>
              <a:fillRect l="-83734" r="-14315"/>
            </a:stretch>
          </a:blipFill>
        </p:spPr>
      </p:sp>
      <p:sp>
        <p:nvSpPr>
          <p:cNvPr id="3" name="Freeform 3"/>
          <p:cNvSpPr/>
          <p:nvPr/>
        </p:nvSpPr>
        <p:spPr>
          <a:xfrm rot="5400000">
            <a:off x="9735198" y="651560"/>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3"/>
            <a:stretch>
              <a:fillRect/>
            </a:stretch>
          </a:blipFill>
        </p:spPr>
      </p:sp>
      <p:sp>
        <p:nvSpPr>
          <p:cNvPr id="4" name="TextBox 4"/>
          <p:cNvSpPr txBox="1"/>
          <p:nvPr/>
        </p:nvSpPr>
        <p:spPr>
          <a:xfrm>
            <a:off x="1028700" y="2691972"/>
            <a:ext cx="9704745" cy="3511550"/>
          </a:xfrm>
          <a:prstGeom prst="rect">
            <a:avLst/>
          </a:prstGeom>
        </p:spPr>
        <p:txBody>
          <a:bodyPr lIns="0" tIns="0" rIns="0" bIns="0" rtlCol="0" anchor="t">
            <a:spAutoFit/>
          </a:bodyPr>
          <a:lstStyle/>
          <a:p>
            <a:pPr algn="just">
              <a:lnSpc>
                <a:spcPts val="2800"/>
              </a:lnSpc>
            </a:pPr>
            <a:r>
              <a:rPr lang="en-US" sz="2000" dirty="0" err="1">
                <a:solidFill>
                  <a:srgbClr val="141414"/>
                </a:solidFill>
                <a:latin typeface="Montserrat"/>
                <a:ea typeface="Montserrat"/>
                <a:cs typeface="Montserrat"/>
                <a:sym typeface="Montserrat"/>
              </a:rPr>
              <a:t>Mencari</a:t>
            </a:r>
            <a:r>
              <a:rPr lang="en-US" sz="2000" dirty="0">
                <a:solidFill>
                  <a:srgbClr val="141414"/>
                </a:solidFill>
                <a:latin typeface="Montserrat"/>
                <a:ea typeface="Montserrat"/>
                <a:cs typeface="Montserrat"/>
                <a:sym typeface="Montserrat"/>
              </a:rPr>
              <a:t> ide </a:t>
            </a:r>
            <a:r>
              <a:rPr lang="en-US" sz="2000" dirty="0" err="1">
                <a:solidFill>
                  <a:srgbClr val="141414"/>
                </a:solidFill>
                <a:latin typeface="Montserrat"/>
                <a:ea typeface="Montserrat"/>
                <a:cs typeface="Montserrat"/>
                <a:sym typeface="Montserrat"/>
              </a:rPr>
              <a:t>resep</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makanan</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terkadang</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menjadi</a:t>
            </a:r>
            <a:r>
              <a:rPr lang="en-US" sz="2000" dirty="0">
                <a:solidFill>
                  <a:srgbClr val="141414"/>
                </a:solidFill>
                <a:latin typeface="Montserrat"/>
                <a:ea typeface="Montserrat"/>
                <a:cs typeface="Montserrat"/>
                <a:sym typeface="Montserrat"/>
              </a:rPr>
              <a:t> salah </a:t>
            </a:r>
            <a:r>
              <a:rPr lang="en-US" sz="2000" dirty="0" err="1">
                <a:solidFill>
                  <a:srgbClr val="141414"/>
                </a:solidFill>
                <a:latin typeface="Montserrat"/>
                <a:ea typeface="Montserrat"/>
                <a:cs typeface="Montserrat"/>
                <a:sym typeface="Montserrat"/>
              </a:rPr>
              <a:t>satu</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kendala</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bagi</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beberapa</a:t>
            </a:r>
            <a:r>
              <a:rPr lang="en-US" sz="2000" dirty="0">
                <a:solidFill>
                  <a:srgbClr val="141414"/>
                </a:solidFill>
                <a:latin typeface="Montserrat"/>
                <a:ea typeface="Montserrat"/>
                <a:cs typeface="Montserrat"/>
                <a:sym typeface="Montserrat"/>
              </a:rPr>
              <a:t> user yang </a:t>
            </a:r>
            <a:r>
              <a:rPr lang="en-US" sz="2000" dirty="0" err="1">
                <a:solidFill>
                  <a:srgbClr val="141414"/>
                </a:solidFill>
                <a:latin typeface="Montserrat"/>
                <a:ea typeface="Montserrat"/>
                <a:cs typeface="Montserrat"/>
                <a:sym typeface="Montserrat"/>
              </a:rPr>
              <a:t>belakangan</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ini</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ingin</a:t>
            </a:r>
            <a:r>
              <a:rPr lang="en-US" sz="2000" dirty="0">
                <a:solidFill>
                  <a:srgbClr val="141414"/>
                </a:solidFill>
                <a:latin typeface="Montserrat"/>
                <a:ea typeface="Montserrat"/>
                <a:cs typeface="Montserrat"/>
                <a:sym typeface="Montserrat"/>
              </a:rPr>
              <a:t> yang </a:t>
            </a:r>
            <a:r>
              <a:rPr lang="en-US" sz="2000" dirty="0" err="1">
                <a:solidFill>
                  <a:srgbClr val="141414"/>
                </a:solidFill>
                <a:latin typeface="Montserrat"/>
                <a:ea typeface="Montserrat"/>
                <a:cs typeface="Montserrat"/>
                <a:sym typeface="Montserrat"/>
              </a:rPr>
              <a:t>instan</a:t>
            </a:r>
            <a:r>
              <a:rPr lang="en-US" sz="2000" dirty="0">
                <a:solidFill>
                  <a:srgbClr val="141414"/>
                </a:solidFill>
                <a:latin typeface="Montserrat"/>
                <a:ea typeface="Montserrat"/>
                <a:cs typeface="Montserrat"/>
                <a:sym typeface="Montserrat"/>
              </a:rPr>
              <a:t> dan </a:t>
            </a:r>
            <a:r>
              <a:rPr lang="en-US" sz="2000" dirty="0" err="1">
                <a:solidFill>
                  <a:srgbClr val="141414"/>
                </a:solidFill>
                <a:latin typeface="Montserrat"/>
                <a:ea typeface="Montserrat"/>
                <a:cs typeface="Montserrat"/>
                <a:sym typeface="Montserrat"/>
              </a:rPr>
              <a:t>praktis</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untuk</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mengakomodir</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permasalahan</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ini</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maka</a:t>
            </a:r>
            <a:r>
              <a:rPr lang="en-US" sz="2000" dirty="0">
                <a:solidFill>
                  <a:srgbClr val="141414"/>
                </a:solidFill>
                <a:latin typeface="Montserrat"/>
                <a:ea typeface="Montserrat"/>
                <a:cs typeface="Montserrat"/>
                <a:sym typeface="Montserrat"/>
              </a:rPr>
              <a:t> kami </a:t>
            </a:r>
            <a:r>
              <a:rPr lang="en-US" sz="2000" dirty="0" err="1">
                <a:solidFill>
                  <a:srgbClr val="141414"/>
                </a:solidFill>
                <a:latin typeface="Montserrat"/>
                <a:ea typeface="Montserrat"/>
                <a:cs typeface="Montserrat"/>
                <a:sym typeface="Montserrat"/>
              </a:rPr>
              <a:t>mengambil</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langkah</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untuk</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membuat</a:t>
            </a:r>
            <a:r>
              <a:rPr lang="en-US" sz="2000" dirty="0">
                <a:solidFill>
                  <a:srgbClr val="141414"/>
                </a:solidFill>
                <a:latin typeface="Montserrat"/>
                <a:ea typeface="Montserrat"/>
                <a:cs typeface="Montserrat"/>
                <a:sym typeface="Montserrat"/>
              </a:rPr>
              <a:t> chatbot </a:t>
            </a:r>
            <a:r>
              <a:rPr lang="en-US" sz="2000" dirty="0" err="1">
                <a:solidFill>
                  <a:srgbClr val="141414"/>
                </a:solidFill>
                <a:latin typeface="Montserrat"/>
                <a:ea typeface="Montserrat"/>
                <a:cs typeface="Montserrat"/>
                <a:sym typeface="Montserrat"/>
              </a:rPr>
              <a:t>terkait</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resep</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makanan</a:t>
            </a:r>
            <a:r>
              <a:rPr lang="en-US" sz="2000" dirty="0">
                <a:solidFill>
                  <a:srgbClr val="141414"/>
                </a:solidFill>
                <a:latin typeface="Montserrat"/>
                <a:ea typeface="Montserrat"/>
                <a:cs typeface="Montserrat"/>
                <a:sym typeface="Montserrat"/>
              </a:rPr>
              <a:t> yang </a:t>
            </a:r>
            <a:r>
              <a:rPr lang="en-US" sz="2000" dirty="0" err="1">
                <a:solidFill>
                  <a:srgbClr val="141414"/>
                </a:solidFill>
                <a:latin typeface="Montserrat"/>
                <a:ea typeface="Montserrat"/>
                <a:cs typeface="Montserrat"/>
                <a:sym typeface="Montserrat"/>
              </a:rPr>
              <a:t>jawabannya</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sesuai</a:t>
            </a:r>
            <a:r>
              <a:rPr lang="en-US" sz="2000" dirty="0">
                <a:solidFill>
                  <a:srgbClr val="141414"/>
                </a:solidFill>
                <a:latin typeface="Montserrat"/>
                <a:ea typeface="Montserrat"/>
                <a:cs typeface="Montserrat"/>
                <a:sym typeface="Montserrat"/>
              </a:rPr>
              <a:t> scope </a:t>
            </a:r>
            <a:r>
              <a:rPr lang="en-US" sz="2000" dirty="0" err="1">
                <a:solidFill>
                  <a:srgbClr val="141414"/>
                </a:solidFill>
                <a:latin typeface="Montserrat"/>
                <a:ea typeface="Montserrat"/>
                <a:cs typeface="Montserrat"/>
                <a:sym typeface="Montserrat"/>
              </a:rPr>
              <a:t>tentang</a:t>
            </a:r>
            <a:r>
              <a:rPr lang="en-US" sz="2000" dirty="0">
                <a:solidFill>
                  <a:srgbClr val="141414"/>
                </a:solidFill>
                <a:latin typeface="Montserrat"/>
                <a:ea typeface="Montserrat"/>
                <a:cs typeface="Montserrat"/>
                <a:sym typeface="Montserrat"/>
              </a:rPr>
              <a:t> dataset yang </a:t>
            </a:r>
            <a:r>
              <a:rPr lang="en-US" sz="2000" dirty="0" err="1">
                <a:solidFill>
                  <a:srgbClr val="141414"/>
                </a:solidFill>
                <a:latin typeface="Montserrat"/>
                <a:ea typeface="Montserrat"/>
                <a:cs typeface="Montserrat"/>
                <a:sym typeface="Montserrat"/>
              </a:rPr>
              <a:t>sudah</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diinputkan</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ke</a:t>
            </a:r>
            <a:r>
              <a:rPr lang="en-US" sz="2000" dirty="0">
                <a:solidFill>
                  <a:srgbClr val="141414"/>
                </a:solidFill>
                <a:latin typeface="Montserrat"/>
                <a:ea typeface="Montserrat"/>
                <a:cs typeface="Montserrat"/>
                <a:sym typeface="Montserrat"/>
              </a:rPr>
              <a:t> database</a:t>
            </a:r>
          </a:p>
          <a:p>
            <a:pPr algn="just">
              <a:lnSpc>
                <a:spcPts val="2800"/>
              </a:lnSpc>
            </a:pPr>
            <a:endParaRPr lang="en-US" sz="2000" dirty="0">
              <a:solidFill>
                <a:srgbClr val="141414"/>
              </a:solidFill>
              <a:latin typeface="Montserrat"/>
              <a:ea typeface="Montserrat"/>
              <a:cs typeface="Montserrat"/>
              <a:sym typeface="Montserrat"/>
            </a:endParaRPr>
          </a:p>
          <a:p>
            <a:pPr algn="just">
              <a:lnSpc>
                <a:spcPts val="2800"/>
              </a:lnSpc>
              <a:spcBef>
                <a:spcPct val="0"/>
              </a:spcBef>
            </a:pPr>
            <a:r>
              <a:rPr lang="en-US" sz="2000" dirty="0">
                <a:solidFill>
                  <a:srgbClr val="141414"/>
                </a:solidFill>
                <a:latin typeface="Montserrat"/>
                <a:ea typeface="Montserrat"/>
                <a:cs typeface="Montserrat"/>
                <a:sym typeface="Montserrat"/>
              </a:rPr>
              <a:t>Tujuan </a:t>
            </a:r>
            <a:r>
              <a:rPr lang="en-US" sz="2000" dirty="0" err="1">
                <a:solidFill>
                  <a:srgbClr val="141414"/>
                </a:solidFill>
                <a:latin typeface="Montserrat"/>
                <a:ea typeface="Montserrat"/>
                <a:cs typeface="Montserrat"/>
                <a:sym typeface="Montserrat"/>
              </a:rPr>
              <a:t>dari</a:t>
            </a:r>
            <a:r>
              <a:rPr lang="en-US" sz="2000" dirty="0">
                <a:solidFill>
                  <a:srgbClr val="141414"/>
                </a:solidFill>
                <a:latin typeface="Montserrat"/>
                <a:ea typeface="Montserrat"/>
                <a:cs typeface="Montserrat"/>
                <a:sym typeface="Montserrat"/>
              </a:rPr>
              <a:t> project </a:t>
            </a:r>
            <a:r>
              <a:rPr lang="en-US" sz="2000" dirty="0" err="1">
                <a:solidFill>
                  <a:srgbClr val="141414"/>
                </a:solidFill>
                <a:latin typeface="Montserrat"/>
                <a:ea typeface="Montserrat"/>
                <a:cs typeface="Montserrat"/>
                <a:sym typeface="Montserrat"/>
              </a:rPr>
              <a:t>ini</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adalah</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membuat</a:t>
            </a:r>
            <a:r>
              <a:rPr lang="en-US" sz="2000" dirty="0">
                <a:solidFill>
                  <a:srgbClr val="141414"/>
                </a:solidFill>
                <a:latin typeface="Montserrat"/>
                <a:ea typeface="Montserrat"/>
                <a:cs typeface="Montserrat"/>
                <a:sym typeface="Montserrat"/>
              </a:rPr>
              <a:t> chatbot yang </a:t>
            </a:r>
            <a:r>
              <a:rPr lang="en-US" sz="2000" dirty="0" err="1">
                <a:solidFill>
                  <a:srgbClr val="141414"/>
                </a:solidFill>
                <a:latin typeface="Montserrat"/>
                <a:ea typeface="Montserrat"/>
                <a:cs typeface="Montserrat"/>
                <a:sym typeface="Montserrat"/>
              </a:rPr>
              <a:t>mampu</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memahami</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bahasa</a:t>
            </a:r>
            <a:r>
              <a:rPr lang="en-US" sz="2000" dirty="0">
                <a:solidFill>
                  <a:srgbClr val="141414"/>
                </a:solidFill>
                <a:latin typeface="Montserrat"/>
                <a:ea typeface="Montserrat"/>
                <a:cs typeface="Montserrat"/>
                <a:sym typeface="Montserrat"/>
              </a:rPr>
              <a:t> natural, </a:t>
            </a:r>
            <a:r>
              <a:rPr lang="en-US" sz="2000" dirty="0" err="1">
                <a:solidFill>
                  <a:srgbClr val="141414"/>
                </a:solidFill>
                <a:latin typeface="Montserrat"/>
                <a:ea typeface="Montserrat"/>
                <a:cs typeface="Montserrat"/>
                <a:sym typeface="Montserrat"/>
              </a:rPr>
              <a:t>menemukan</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resep</a:t>
            </a:r>
            <a:r>
              <a:rPr lang="en-US" sz="2000" dirty="0">
                <a:solidFill>
                  <a:srgbClr val="141414"/>
                </a:solidFill>
                <a:latin typeface="Montserrat"/>
                <a:ea typeface="Montserrat"/>
                <a:cs typeface="Montserrat"/>
                <a:sym typeface="Montserrat"/>
              </a:rPr>
              <a:t> yang paling </a:t>
            </a:r>
            <a:r>
              <a:rPr lang="en-US" sz="2000" dirty="0" err="1">
                <a:solidFill>
                  <a:srgbClr val="141414"/>
                </a:solidFill>
                <a:latin typeface="Montserrat"/>
                <a:ea typeface="Montserrat"/>
                <a:cs typeface="Montserrat"/>
                <a:sym typeface="Montserrat"/>
              </a:rPr>
              <a:t>relevan</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dari</a:t>
            </a:r>
            <a:r>
              <a:rPr lang="en-US" sz="2000" dirty="0">
                <a:solidFill>
                  <a:srgbClr val="141414"/>
                </a:solidFill>
                <a:latin typeface="Montserrat"/>
                <a:ea typeface="Montserrat"/>
                <a:cs typeface="Montserrat"/>
                <a:sym typeface="Montserrat"/>
              </a:rPr>
              <a:t> dataset, </a:t>
            </a:r>
            <a:r>
              <a:rPr lang="en-US" sz="2000" dirty="0" err="1">
                <a:solidFill>
                  <a:srgbClr val="141414"/>
                </a:solidFill>
                <a:latin typeface="Montserrat"/>
                <a:ea typeface="Montserrat"/>
                <a:cs typeface="Montserrat"/>
                <a:sym typeface="Montserrat"/>
              </a:rPr>
              <a:t>serta</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menyajikan</a:t>
            </a:r>
            <a:r>
              <a:rPr lang="en-US" sz="2000" dirty="0">
                <a:solidFill>
                  <a:srgbClr val="141414"/>
                </a:solidFill>
                <a:latin typeface="Montserrat"/>
                <a:ea typeface="Montserrat"/>
                <a:cs typeface="Montserrat"/>
                <a:sym typeface="Montserrat"/>
              </a:rPr>
              <a:t> </a:t>
            </a:r>
            <a:r>
              <a:rPr lang="en-US" sz="2000" dirty="0" err="1">
                <a:solidFill>
                  <a:srgbClr val="141414"/>
                </a:solidFill>
                <a:latin typeface="Montserrat"/>
                <a:ea typeface="Montserrat"/>
                <a:cs typeface="Montserrat"/>
                <a:sym typeface="Montserrat"/>
              </a:rPr>
              <a:t>jawaban</a:t>
            </a:r>
            <a:r>
              <a:rPr lang="en-US" sz="2000" dirty="0">
                <a:solidFill>
                  <a:srgbClr val="141414"/>
                </a:solidFill>
                <a:latin typeface="Montserrat"/>
                <a:ea typeface="Montserrat"/>
                <a:cs typeface="Montserrat"/>
                <a:sym typeface="Montserrat"/>
              </a:rPr>
              <a:t> yang </a:t>
            </a:r>
            <a:r>
              <a:rPr lang="en-US" sz="2000" dirty="0" err="1">
                <a:solidFill>
                  <a:srgbClr val="141414"/>
                </a:solidFill>
                <a:latin typeface="Montserrat"/>
                <a:ea typeface="Montserrat"/>
                <a:cs typeface="Montserrat"/>
                <a:sym typeface="Montserrat"/>
              </a:rPr>
              <a:t>informatif</a:t>
            </a:r>
            <a:r>
              <a:rPr lang="en-US" sz="2000" dirty="0">
                <a:solidFill>
                  <a:srgbClr val="141414"/>
                </a:solidFill>
                <a:latin typeface="Montserrat"/>
                <a:ea typeface="Montserrat"/>
                <a:cs typeface="Montserrat"/>
                <a:sym typeface="Montserrat"/>
              </a:rPr>
              <a:t> dan </a:t>
            </a:r>
            <a:r>
              <a:rPr lang="en-US" sz="2000" dirty="0" err="1">
                <a:solidFill>
                  <a:srgbClr val="141414"/>
                </a:solidFill>
                <a:latin typeface="Montserrat"/>
                <a:ea typeface="Montserrat"/>
                <a:cs typeface="Montserrat"/>
                <a:sym typeface="Montserrat"/>
              </a:rPr>
              <a:t>terstruktur</a:t>
            </a:r>
            <a:r>
              <a:rPr lang="en-US" sz="2000" dirty="0">
                <a:solidFill>
                  <a:srgbClr val="141414"/>
                </a:solidFill>
                <a:latin typeface="Montserrat"/>
                <a:ea typeface="Montserrat"/>
                <a:cs typeface="Montserrat"/>
                <a:sym typeface="Montserrat"/>
              </a:rPr>
              <a:t>.</a:t>
            </a:r>
          </a:p>
          <a:p>
            <a:pPr algn="just">
              <a:lnSpc>
                <a:spcPts val="2800"/>
              </a:lnSpc>
              <a:spcBef>
                <a:spcPct val="0"/>
              </a:spcBef>
            </a:pPr>
            <a:endParaRPr lang="en-US" sz="2000" dirty="0">
              <a:solidFill>
                <a:srgbClr val="141414"/>
              </a:solidFill>
              <a:latin typeface="Montserrat"/>
              <a:ea typeface="Montserrat"/>
              <a:cs typeface="Montserrat"/>
              <a:sym typeface="Montserrat"/>
            </a:endParaRPr>
          </a:p>
        </p:txBody>
      </p:sp>
      <p:sp>
        <p:nvSpPr>
          <p:cNvPr id="5" name="TextBox 5"/>
          <p:cNvSpPr txBox="1"/>
          <p:nvPr/>
        </p:nvSpPr>
        <p:spPr>
          <a:xfrm>
            <a:off x="1028700" y="1085850"/>
            <a:ext cx="6374274" cy="133731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Background &amp; 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84336" y="4394879"/>
            <a:ext cx="5426695" cy="5537444"/>
          </a:xfrm>
          <a:custGeom>
            <a:avLst/>
            <a:gdLst/>
            <a:ahLst/>
            <a:cxnLst/>
            <a:rect l="l" t="t" r="r" b="b"/>
            <a:pathLst>
              <a:path w="5426695" h="5537444">
                <a:moveTo>
                  <a:pt x="0" y="0"/>
                </a:moveTo>
                <a:lnTo>
                  <a:pt x="5426695" y="0"/>
                </a:lnTo>
                <a:lnTo>
                  <a:pt x="5426695" y="5537444"/>
                </a:lnTo>
                <a:lnTo>
                  <a:pt x="0" y="55374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493332"/>
            <a:ext cx="13650249" cy="1856105"/>
          </a:xfrm>
          <a:prstGeom prst="rect">
            <a:avLst/>
          </a:prstGeom>
        </p:spPr>
        <p:txBody>
          <a:bodyPr lIns="0" tIns="0" rIns="0" bIns="0" rtlCol="0" anchor="t">
            <a:spAutoFit/>
          </a:bodyPr>
          <a:lstStyle/>
          <a:p>
            <a:pPr algn="l">
              <a:lnSpc>
                <a:spcPts val="3639"/>
              </a:lnSpc>
            </a:pPr>
            <a:r>
              <a:rPr lang="en-US" sz="2599" b="1">
                <a:solidFill>
                  <a:srgbClr val="141414"/>
                </a:solidFill>
                <a:latin typeface="Montserrat Bold"/>
                <a:ea typeface="Montserrat Bold"/>
                <a:cs typeface="Montserrat Bold"/>
                <a:sym typeface="Montserrat Bold"/>
              </a:rPr>
              <a:t>Objectives</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Mempermudah pengguna dalam mencari resep makanan tanpa harus melakukan pencarian di Google dan mengunjungi berbagai website satu per satu</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Memberikan langkah-langkah pembuatan makanan ketika pengguna menginputkan prompt</a:t>
            </a:r>
          </a:p>
          <a:p>
            <a:pPr algn="l">
              <a:lnSpc>
                <a:spcPts val="2800"/>
              </a:lnSpc>
              <a:spcBef>
                <a:spcPct val="0"/>
              </a:spcBef>
            </a:pPr>
            <a:endParaRPr lang="en-US" sz="2000">
              <a:solidFill>
                <a:srgbClr val="141414"/>
              </a:solidFill>
              <a:latin typeface="Montserrat"/>
              <a:ea typeface="Montserrat"/>
              <a:cs typeface="Montserrat"/>
              <a:sym typeface="Montserrat"/>
            </a:endParaRPr>
          </a:p>
        </p:txBody>
      </p:sp>
      <p:sp>
        <p:nvSpPr>
          <p:cNvPr id="4" name="TextBox 4"/>
          <p:cNvSpPr txBox="1"/>
          <p:nvPr/>
        </p:nvSpPr>
        <p:spPr>
          <a:xfrm>
            <a:off x="1028700" y="1085850"/>
            <a:ext cx="6274164"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Objectives &amp; Scope</a:t>
            </a:r>
          </a:p>
        </p:txBody>
      </p:sp>
      <p:sp>
        <p:nvSpPr>
          <p:cNvPr id="5" name="TextBox 5"/>
          <p:cNvSpPr txBox="1"/>
          <p:nvPr/>
        </p:nvSpPr>
        <p:spPr>
          <a:xfrm>
            <a:off x="1028700" y="5682098"/>
            <a:ext cx="13650249" cy="1503680"/>
          </a:xfrm>
          <a:prstGeom prst="rect">
            <a:avLst/>
          </a:prstGeom>
        </p:spPr>
        <p:txBody>
          <a:bodyPr lIns="0" tIns="0" rIns="0" bIns="0" rtlCol="0" anchor="t">
            <a:spAutoFit/>
          </a:bodyPr>
          <a:lstStyle/>
          <a:p>
            <a:pPr algn="l">
              <a:lnSpc>
                <a:spcPts val="3639"/>
              </a:lnSpc>
            </a:pPr>
            <a:r>
              <a:rPr lang="en-US" sz="2599" b="1">
                <a:solidFill>
                  <a:srgbClr val="141414"/>
                </a:solidFill>
                <a:latin typeface="Montserrat Bold"/>
                <a:ea typeface="Montserrat Bold"/>
                <a:cs typeface="Montserrat Bold"/>
                <a:sym typeface="Montserrat Bold"/>
              </a:rPr>
              <a:t>Scope</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Membuat chatbot terkait resep makanan indonesia dengan basis RAG</a:t>
            </a:r>
          </a:p>
          <a:p>
            <a:pPr algn="l">
              <a:lnSpc>
                <a:spcPts val="2800"/>
              </a:lnSpc>
            </a:pPr>
            <a:endParaRPr lang="en-US" sz="2000">
              <a:solidFill>
                <a:srgbClr val="141414"/>
              </a:solidFill>
              <a:latin typeface="Montserrat"/>
              <a:ea typeface="Montserrat"/>
              <a:cs typeface="Montserrat"/>
              <a:sym typeface="Montserrat"/>
            </a:endParaRPr>
          </a:p>
          <a:p>
            <a:pPr algn="l">
              <a:lnSpc>
                <a:spcPts val="2800"/>
              </a:lnSpc>
              <a:spcBef>
                <a:spcPct val="0"/>
              </a:spcBef>
            </a:pPr>
            <a:endParaRPr lang="en-US" sz="2000">
              <a:solidFill>
                <a:srgbClr val="141414"/>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838337"/>
            <a:ext cx="18288000" cy="3771900"/>
          </a:xfrm>
          <a:custGeom>
            <a:avLst/>
            <a:gdLst/>
            <a:ahLst/>
            <a:cxnLst/>
            <a:rect l="l" t="t" r="r" b="b"/>
            <a:pathLst>
              <a:path w="18288000" h="3771900">
                <a:moveTo>
                  <a:pt x="0" y="0"/>
                </a:moveTo>
                <a:lnTo>
                  <a:pt x="18288000" y="0"/>
                </a:lnTo>
                <a:lnTo>
                  <a:pt x="18288000" y="3771900"/>
                </a:lnTo>
                <a:lnTo>
                  <a:pt x="0" y="3771900"/>
                </a:lnTo>
                <a:lnTo>
                  <a:pt x="0" y="0"/>
                </a:lnTo>
                <a:close/>
              </a:path>
            </a:pathLst>
          </a:custGeom>
          <a:blipFill>
            <a:blip r:embed="rId2"/>
            <a:stretch>
              <a:fillRect/>
            </a:stretch>
          </a:blipFill>
        </p:spPr>
      </p:sp>
      <p:sp>
        <p:nvSpPr>
          <p:cNvPr id="3" name="TextBox 3"/>
          <p:cNvSpPr txBox="1"/>
          <p:nvPr/>
        </p:nvSpPr>
        <p:spPr>
          <a:xfrm>
            <a:off x="1028700" y="1085850"/>
            <a:ext cx="9439405"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Data Collection &amp; Preparation</a:t>
            </a:r>
          </a:p>
        </p:txBody>
      </p:sp>
      <p:sp>
        <p:nvSpPr>
          <p:cNvPr id="4" name="TextBox 4"/>
          <p:cNvSpPr txBox="1"/>
          <p:nvPr/>
        </p:nvSpPr>
        <p:spPr>
          <a:xfrm>
            <a:off x="1028700" y="2197308"/>
            <a:ext cx="15901348" cy="692150"/>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Data diambil dari dataset yang ada di kaggle yaitu “Indonesian_Food_Receipes.csv”. Dimana dataset ini terdiri dari 15.000 baris dan 10 kolom.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4139856"/>
            <a:ext cx="7614498" cy="5680658"/>
          </a:xfrm>
          <a:custGeom>
            <a:avLst/>
            <a:gdLst/>
            <a:ahLst/>
            <a:cxnLst/>
            <a:rect l="l" t="t" r="r" b="b"/>
            <a:pathLst>
              <a:path w="7614498" h="5680658">
                <a:moveTo>
                  <a:pt x="0" y="0"/>
                </a:moveTo>
                <a:lnTo>
                  <a:pt x="7614498" y="0"/>
                </a:lnTo>
                <a:lnTo>
                  <a:pt x="7614498" y="5680657"/>
                </a:lnTo>
                <a:lnTo>
                  <a:pt x="0" y="5680657"/>
                </a:lnTo>
                <a:lnTo>
                  <a:pt x="0" y="0"/>
                </a:lnTo>
                <a:close/>
              </a:path>
            </a:pathLst>
          </a:custGeom>
          <a:blipFill>
            <a:blip r:embed="rId2"/>
            <a:stretch>
              <a:fillRect/>
            </a:stretch>
          </a:blipFill>
        </p:spPr>
      </p:sp>
      <p:sp>
        <p:nvSpPr>
          <p:cNvPr id="3" name="TextBox 3"/>
          <p:cNvSpPr txBox="1"/>
          <p:nvPr/>
        </p:nvSpPr>
        <p:spPr>
          <a:xfrm>
            <a:off x="1028700" y="2373521"/>
            <a:ext cx="15901348" cy="1749425"/>
          </a:xfrm>
          <a:prstGeom prst="rect">
            <a:avLst/>
          </a:prstGeom>
        </p:spPr>
        <p:txBody>
          <a:bodyPr lIns="0" tIns="0" rIns="0" bIns="0" rtlCol="0" anchor="t">
            <a:spAutoFit/>
          </a:bodyPr>
          <a:lstStyle/>
          <a:p>
            <a:pPr algn="l">
              <a:lnSpc>
                <a:spcPts val="2800"/>
              </a:lnSpc>
            </a:pPr>
            <a:r>
              <a:rPr lang="en-US" sz="2000">
                <a:solidFill>
                  <a:srgbClr val="141414"/>
                </a:solidFill>
                <a:latin typeface="Montserrat"/>
                <a:ea typeface="Montserrat"/>
                <a:cs typeface="Montserrat"/>
                <a:sym typeface="Montserrat"/>
              </a:rPr>
              <a:t>TOP  Fraud berdasarkan Category </a:t>
            </a: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shopping_net  merupakan jenis transaksi Belanja online (e-commerce, marketplace) yang rawan terjadi Fraud karena tanpa verifikasi fisik (PIN, tanda tangan, biometrik),  bisa dilakukan dari mana saja (jarak jauh),  rawan terkena phishing, malware, dan skimming. </a:t>
            </a:r>
          </a:p>
          <a:p>
            <a:pPr algn="l">
              <a:lnSpc>
                <a:spcPts val="2800"/>
              </a:lnSpc>
              <a:spcBef>
                <a:spcPct val="0"/>
              </a:spcBef>
            </a:pPr>
            <a:endParaRPr lang="en-US" sz="2000">
              <a:solidFill>
                <a:srgbClr val="141414"/>
              </a:solidFill>
              <a:latin typeface="Montserrat"/>
              <a:ea typeface="Montserrat"/>
              <a:cs typeface="Montserrat"/>
              <a:sym typeface="Montserrat"/>
            </a:endParaRPr>
          </a:p>
        </p:txBody>
      </p:sp>
      <p:sp>
        <p:nvSpPr>
          <p:cNvPr id="4" name="TextBox 4"/>
          <p:cNvSpPr txBox="1"/>
          <p:nvPr/>
        </p:nvSpPr>
        <p:spPr>
          <a:xfrm>
            <a:off x="1028700" y="1085850"/>
            <a:ext cx="9439405"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Data Collection &amp; Preparation</a:t>
            </a:r>
          </a:p>
        </p:txBody>
      </p:sp>
      <p:sp>
        <p:nvSpPr>
          <p:cNvPr id="5" name="TextBox 5"/>
          <p:cNvSpPr txBox="1"/>
          <p:nvPr/>
        </p:nvSpPr>
        <p:spPr>
          <a:xfrm>
            <a:off x="9518030" y="4740057"/>
            <a:ext cx="7412018" cy="2806700"/>
          </a:xfrm>
          <a:prstGeom prst="rect">
            <a:avLst/>
          </a:prstGeom>
        </p:spPr>
        <p:txBody>
          <a:bodyPr lIns="0" tIns="0" rIns="0" bIns="0" rtlCol="0" anchor="t">
            <a:spAutoFit/>
          </a:bodyPr>
          <a:lstStyle/>
          <a:p>
            <a:pPr algn="l">
              <a:lnSpc>
                <a:spcPts val="2800"/>
              </a:lnSpc>
            </a:pPr>
            <a:endParaRPr/>
          </a:p>
          <a:p>
            <a:pPr marL="431801" lvl="1" indent="-215900" algn="l">
              <a:lnSpc>
                <a:spcPts val="2800"/>
              </a:lnSpc>
              <a:buFont typeface="Arial"/>
              <a:buChar char="•"/>
            </a:pPr>
            <a:r>
              <a:rPr lang="en-US" sz="2000">
                <a:solidFill>
                  <a:srgbClr val="141414"/>
                </a:solidFill>
                <a:latin typeface="Montserrat"/>
                <a:ea typeface="Montserrat"/>
                <a:cs typeface="Montserrat"/>
                <a:sym typeface="Montserrat"/>
              </a:rPr>
              <a:t>fitur engineering yaitu  “Category Encoded”  :</a:t>
            </a:r>
          </a:p>
          <a:p>
            <a:pPr marL="863601" lvl="2" indent="-287867" algn="l">
              <a:lnSpc>
                <a:spcPts val="2800"/>
              </a:lnSpc>
              <a:buFont typeface="Arial"/>
              <a:buChar char="⚬"/>
            </a:pPr>
            <a:r>
              <a:rPr lang="en-US" sz="2000">
                <a:solidFill>
                  <a:srgbClr val="141414"/>
                </a:solidFill>
                <a:latin typeface="Montserrat"/>
                <a:ea typeface="Montserrat"/>
                <a:cs typeface="Montserrat"/>
                <a:sym typeface="Montserrat"/>
              </a:rPr>
              <a:t>‘shopping_ne’ t = 4</a:t>
            </a:r>
          </a:p>
          <a:p>
            <a:pPr marL="863601" lvl="2" indent="-287867" algn="l">
              <a:lnSpc>
                <a:spcPts val="2800"/>
              </a:lnSpc>
              <a:buFont typeface="Arial"/>
              <a:buChar char="⚬"/>
            </a:pPr>
            <a:r>
              <a:rPr lang="en-US" sz="2000">
                <a:solidFill>
                  <a:srgbClr val="141414"/>
                </a:solidFill>
                <a:latin typeface="Montserrat"/>
                <a:ea typeface="Montserrat"/>
                <a:cs typeface="Montserrat"/>
                <a:sym typeface="Montserrat"/>
              </a:rPr>
              <a:t>'misc_net', 'grocery_pos' = 3</a:t>
            </a:r>
          </a:p>
          <a:p>
            <a:pPr marL="863601" lvl="2" indent="-287867" algn="l">
              <a:lnSpc>
                <a:spcPts val="2800"/>
              </a:lnSpc>
              <a:buFont typeface="Arial"/>
              <a:buChar char="⚬"/>
            </a:pPr>
            <a:r>
              <a:rPr lang="en-US" sz="2000">
                <a:solidFill>
                  <a:srgbClr val="141414"/>
                </a:solidFill>
                <a:latin typeface="Montserrat"/>
                <a:ea typeface="Montserrat"/>
                <a:cs typeface="Montserrat"/>
                <a:sym typeface="Montserrat"/>
              </a:rPr>
              <a:t>'shopping_pos', 'gas_transport' = 2</a:t>
            </a:r>
          </a:p>
          <a:p>
            <a:pPr marL="863601" lvl="2" indent="-287867" algn="l">
              <a:lnSpc>
                <a:spcPts val="2800"/>
              </a:lnSpc>
              <a:buFont typeface="Arial"/>
              <a:buChar char="⚬"/>
            </a:pPr>
            <a:r>
              <a:rPr lang="en-US" sz="2000">
                <a:solidFill>
                  <a:srgbClr val="141414"/>
                </a:solidFill>
                <a:latin typeface="Montserrat"/>
                <a:ea typeface="Montserrat"/>
                <a:cs typeface="Montserrat"/>
                <a:sym typeface="Montserrat"/>
              </a:rPr>
              <a:t>Else = 1</a:t>
            </a:r>
          </a:p>
          <a:p>
            <a:pPr algn="l">
              <a:lnSpc>
                <a:spcPts val="2800"/>
              </a:lnSpc>
            </a:pPr>
            <a:r>
              <a:rPr lang="en-US" sz="2000">
                <a:solidFill>
                  <a:srgbClr val="141414"/>
                </a:solidFill>
                <a:latin typeface="Montserrat"/>
                <a:ea typeface="Montserrat"/>
                <a:cs typeface="Montserrat"/>
                <a:sym typeface="Montserrat"/>
              </a:rPr>
              <a:t> </a:t>
            </a:r>
          </a:p>
          <a:p>
            <a:pPr algn="l">
              <a:lnSpc>
                <a:spcPts val="2800"/>
              </a:lnSpc>
              <a:spcBef>
                <a:spcPct val="0"/>
              </a:spcBef>
            </a:pPr>
            <a:endParaRPr lang="en-US" sz="2000">
              <a:solidFill>
                <a:srgbClr val="141414"/>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4336654"/>
            <a:ext cx="10136609" cy="2899197"/>
          </a:xfrm>
          <a:custGeom>
            <a:avLst/>
            <a:gdLst/>
            <a:ahLst/>
            <a:cxnLst/>
            <a:rect l="l" t="t" r="r" b="b"/>
            <a:pathLst>
              <a:path w="10136609" h="2899197">
                <a:moveTo>
                  <a:pt x="0" y="0"/>
                </a:moveTo>
                <a:lnTo>
                  <a:pt x="10136609" y="0"/>
                </a:lnTo>
                <a:lnTo>
                  <a:pt x="10136609" y="2899197"/>
                </a:lnTo>
                <a:lnTo>
                  <a:pt x="0" y="2899197"/>
                </a:lnTo>
                <a:lnTo>
                  <a:pt x="0" y="0"/>
                </a:lnTo>
                <a:close/>
              </a:path>
            </a:pathLst>
          </a:custGeom>
          <a:blipFill>
            <a:blip r:embed="rId2"/>
            <a:stretch>
              <a:fillRect/>
            </a:stretch>
          </a:blipFill>
        </p:spPr>
      </p:sp>
      <p:sp>
        <p:nvSpPr>
          <p:cNvPr id="3" name="Freeform 3"/>
          <p:cNvSpPr/>
          <p:nvPr/>
        </p:nvSpPr>
        <p:spPr>
          <a:xfrm>
            <a:off x="11165309" y="4336654"/>
            <a:ext cx="5764740" cy="4921646"/>
          </a:xfrm>
          <a:custGeom>
            <a:avLst/>
            <a:gdLst/>
            <a:ahLst/>
            <a:cxnLst/>
            <a:rect l="l" t="t" r="r" b="b"/>
            <a:pathLst>
              <a:path w="5764740" h="4921646">
                <a:moveTo>
                  <a:pt x="0" y="0"/>
                </a:moveTo>
                <a:lnTo>
                  <a:pt x="5764739" y="0"/>
                </a:lnTo>
                <a:lnTo>
                  <a:pt x="5764739" y="4921646"/>
                </a:lnTo>
                <a:lnTo>
                  <a:pt x="0" y="4921646"/>
                </a:lnTo>
                <a:lnTo>
                  <a:pt x="0" y="0"/>
                </a:lnTo>
                <a:close/>
              </a:path>
            </a:pathLst>
          </a:custGeom>
          <a:blipFill>
            <a:blip r:embed="rId3"/>
            <a:stretch>
              <a:fillRect/>
            </a:stretch>
          </a:blipFill>
        </p:spPr>
      </p:sp>
      <p:sp>
        <p:nvSpPr>
          <p:cNvPr id="4" name="Freeform 4"/>
          <p:cNvSpPr/>
          <p:nvPr/>
        </p:nvSpPr>
        <p:spPr>
          <a:xfrm>
            <a:off x="3027370" y="667988"/>
            <a:ext cx="4975643" cy="1088422"/>
          </a:xfrm>
          <a:custGeom>
            <a:avLst/>
            <a:gdLst/>
            <a:ahLst/>
            <a:cxnLst/>
            <a:rect l="l" t="t" r="r" b="b"/>
            <a:pathLst>
              <a:path w="4975643" h="1088422">
                <a:moveTo>
                  <a:pt x="0" y="0"/>
                </a:moveTo>
                <a:lnTo>
                  <a:pt x="4975644" y="0"/>
                </a:lnTo>
                <a:lnTo>
                  <a:pt x="4975644" y="1088422"/>
                </a:lnTo>
                <a:lnTo>
                  <a:pt x="0" y="1088422"/>
                </a:lnTo>
                <a:lnTo>
                  <a:pt x="0" y="0"/>
                </a:lnTo>
                <a:close/>
              </a:path>
            </a:pathLst>
          </a:custGeom>
          <a:blipFill>
            <a:blip r:embed="rId4"/>
            <a:stretch>
              <a:fillRect/>
            </a:stretch>
          </a:blipFill>
        </p:spPr>
      </p:sp>
      <p:sp>
        <p:nvSpPr>
          <p:cNvPr id="5" name="TextBox 5"/>
          <p:cNvSpPr txBox="1"/>
          <p:nvPr/>
        </p:nvSpPr>
        <p:spPr>
          <a:xfrm>
            <a:off x="1028700" y="1928909"/>
            <a:ext cx="15901348" cy="339725"/>
          </a:xfrm>
          <a:prstGeom prst="rect">
            <a:avLst/>
          </a:prstGeom>
        </p:spPr>
        <p:txBody>
          <a:bodyPr lIns="0" tIns="0" rIns="0" bIns="0" rtlCol="0" anchor="t">
            <a:spAutoFit/>
          </a:bodyPr>
          <a:lstStyle/>
          <a:p>
            <a:pPr algn="l">
              <a:lnSpc>
                <a:spcPts val="2800"/>
              </a:lnSpc>
              <a:spcBef>
                <a:spcPct val="0"/>
              </a:spcBef>
            </a:pPr>
            <a:r>
              <a:rPr lang="en-US" sz="2000">
                <a:solidFill>
                  <a:srgbClr val="141414"/>
                </a:solidFill>
                <a:latin typeface="Montserrat"/>
                <a:ea typeface="Montserrat"/>
                <a:cs typeface="Montserrat"/>
                <a:sym typeface="Montserrat"/>
              </a:rPr>
              <a:t>Model yang kami gunakan dalam project ini adalah model yang ada di ollama yaitu gemma3:12b</a:t>
            </a:r>
          </a:p>
        </p:txBody>
      </p:sp>
      <p:sp>
        <p:nvSpPr>
          <p:cNvPr id="6" name="TextBox 6"/>
          <p:cNvSpPr txBox="1"/>
          <p:nvPr/>
        </p:nvSpPr>
        <p:spPr>
          <a:xfrm>
            <a:off x="1028700" y="1085850"/>
            <a:ext cx="9439405" cy="67056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2191" y="2378780"/>
            <a:ext cx="14963617" cy="7163832"/>
          </a:xfrm>
          <a:custGeom>
            <a:avLst/>
            <a:gdLst/>
            <a:ahLst/>
            <a:cxnLst/>
            <a:rect l="l" t="t" r="r" b="b"/>
            <a:pathLst>
              <a:path w="14963617" h="7163832">
                <a:moveTo>
                  <a:pt x="0" y="0"/>
                </a:moveTo>
                <a:lnTo>
                  <a:pt x="14963618" y="0"/>
                </a:lnTo>
                <a:lnTo>
                  <a:pt x="14963618" y="7163832"/>
                </a:lnTo>
                <a:lnTo>
                  <a:pt x="0" y="7163832"/>
                </a:lnTo>
                <a:lnTo>
                  <a:pt x="0" y="0"/>
                </a:lnTo>
                <a:close/>
              </a:path>
            </a:pathLst>
          </a:custGeom>
          <a:blipFill>
            <a:blip r:embed="rId2"/>
            <a:stretch>
              <a:fillRect/>
            </a:stretch>
          </a:blipFill>
        </p:spPr>
      </p:sp>
      <p:sp>
        <p:nvSpPr>
          <p:cNvPr id="3" name="TextBox 3"/>
          <p:cNvSpPr txBox="1"/>
          <p:nvPr/>
        </p:nvSpPr>
        <p:spPr>
          <a:xfrm>
            <a:off x="1028700" y="1085850"/>
            <a:ext cx="9439405" cy="115824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Flow kerja sistem</a:t>
            </a:r>
          </a:p>
          <a:p>
            <a:pPr algn="l">
              <a:lnSpc>
                <a:spcPts val="3960"/>
              </a:lnSpc>
            </a:pPr>
            <a:r>
              <a:rPr lang="en-US" sz="3600" b="1" spc="-36">
                <a:solidFill>
                  <a:srgbClr val="E74D4E"/>
                </a:solidFill>
                <a:latin typeface="Montserrat Bold"/>
                <a:ea typeface="Montserrat Bold"/>
                <a:cs typeface="Montserrat Bold"/>
                <a:sym typeface="Montserrat Bold"/>
              </a:rPr>
              <a:t>RAG (Retrieval-Augmented Generation)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475434"/>
            <a:ext cx="7033549" cy="5364836"/>
          </a:xfrm>
          <a:custGeom>
            <a:avLst/>
            <a:gdLst/>
            <a:ahLst/>
            <a:cxnLst/>
            <a:rect l="l" t="t" r="r" b="b"/>
            <a:pathLst>
              <a:path w="7033549" h="5364836">
                <a:moveTo>
                  <a:pt x="0" y="0"/>
                </a:moveTo>
                <a:lnTo>
                  <a:pt x="7033549" y="0"/>
                </a:lnTo>
                <a:lnTo>
                  <a:pt x="7033549" y="5364836"/>
                </a:lnTo>
                <a:lnTo>
                  <a:pt x="0" y="5364836"/>
                </a:lnTo>
                <a:lnTo>
                  <a:pt x="0" y="0"/>
                </a:lnTo>
                <a:close/>
              </a:path>
            </a:pathLst>
          </a:custGeom>
          <a:blipFill>
            <a:blip r:embed="rId2"/>
            <a:stretch>
              <a:fillRect/>
            </a:stretch>
          </a:blipFill>
        </p:spPr>
      </p:sp>
      <p:sp>
        <p:nvSpPr>
          <p:cNvPr id="3" name="Freeform 3"/>
          <p:cNvSpPr/>
          <p:nvPr/>
        </p:nvSpPr>
        <p:spPr>
          <a:xfrm>
            <a:off x="10225751" y="4590509"/>
            <a:ext cx="7033549" cy="3134686"/>
          </a:xfrm>
          <a:custGeom>
            <a:avLst/>
            <a:gdLst/>
            <a:ahLst/>
            <a:cxnLst/>
            <a:rect l="l" t="t" r="r" b="b"/>
            <a:pathLst>
              <a:path w="7033549" h="3134686">
                <a:moveTo>
                  <a:pt x="0" y="0"/>
                </a:moveTo>
                <a:lnTo>
                  <a:pt x="7033549" y="0"/>
                </a:lnTo>
                <a:lnTo>
                  <a:pt x="7033549" y="3134686"/>
                </a:lnTo>
                <a:lnTo>
                  <a:pt x="0" y="3134686"/>
                </a:lnTo>
                <a:lnTo>
                  <a:pt x="0" y="0"/>
                </a:lnTo>
                <a:close/>
              </a:path>
            </a:pathLst>
          </a:custGeom>
          <a:blipFill>
            <a:blip r:embed="rId3"/>
            <a:stretch>
              <a:fillRect/>
            </a:stretch>
          </a:blipFill>
        </p:spPr>
      </p:sp>
      <p:sp>
        <p:nvSpPr>
          <p:cNvPr id="4" name="Freeform 4"/>
          <p:cNvSpPr/>
          <p:nvPr/>
        </p:nvSpPr>
        <p:spPr>
          <a:xfrm>
            <a:off x="8384747" y="5836118"/>
            <a:ext cx="1518506" cy="643467"/>
          </a:xfrm>
          <a:custGeom>
            <a:avLst/>
            <a:gdLst/>
            <a:ahLst/>
            <a:cxnLst/>
            <a:rect l="l" t="t" r="r" b="b"/>
            <a:pathLst>
              <a:path w="1518506" h="643467">
                <a:moveTo>
                  <a:pt x="0" y="0"/>
                </a:moveTo>
                <a:lnTo>
                  <a:pt x="1518506" y="0"/>
                </a:lnTo>
                <a:lnTo>
                  <a:pt x="1518506" y="643467"/>
                </a:lnTo>
                <a:lnTo>
                  <a:pt x="0" y="643467"/>
                </a:lnTo>
                <a:lnTo>
                  <a:pt x="0" y="0"/>
                </a:lnTo>
                <a:close/>
              </a:path>
            </a:pathLst>
          </a:custGeom>
          <a:blipFill>
            <a:blip r:embed="rId4"/>
            <a:stretch>
              <a:fillRect/>
            </a:stretch>
          </a:blipFill>
        </p:spPr>
      </p:sp>
      <p:sp>
        <p:nvSpPr>
          <p:cNvPr id="5" name="TextBox 5"/>
          <p:cNvSpPr txBox="1"/>
          <p:nvPr/>
        </p:nvSpPr>
        <p:spPr>
          <a:xfrm>
            <a:off x="1028700" y="1085850"/>
            <a:ext cx="6120098" cy="1337310"/>
          </a:xfrm>
          <a:prstGeom prst="rect">
            <a:avLst/>
          </a:prstGeom>
        </p:spPr>
        <p:txBody>
          <a:bodyPr lIns="0" tIns="0" rIns="0" bIns="0" rtlCol="0" anchor="t">
            <a:spAutoFit/>
          </a:bodyPr>
          <a:lstStyle/>
          <a:p>
            <a:pPr algn="l">
              <a:lnSpc>
                <a:spcPts val="5280"/>
              </a:lnSpc>
            </a:pPr>
            <a:r>
              <a:rPr lang="en-US" sz="4800" b="1" spc="-48">
                <a:solidFill>
                  <a:srgbClr val="E74D4E"/>
                </a:solidFill>
                <a:latin typeface="Montserrat Bold"/>
                <a:ea typeface="Montserrat Bold"/>
                <a:cs typeface="Montserrat Bold"/>
                <a:sym typeface="Montserrat Bold"/>
              </a:rPr>
              <a:t>Pembersihan Data</a:t>
            </a:r>
          </a:p>
          <a:p>
            <a:pPr algn="l">
              <a:lnSpc>
                <a:spcPts val="5280"/>
              </a:lnSpc>
            </a:pPr>
            <a:endParaRPr lang="en-US" sz="4800" b="1" spc="-48">
              <a:solidFill>
                <a:srgbClr val="E74D4E"/>
              </a:solidFill>
              <a:latin typeface="Montserrat Bold"/>
              <a:ea typeface="Montserrat Bold"/>
              <a:cs typeface="Montserrat Bold"/>
              <a:sym typeface="Montserrat Bold"/>
            </a:endParaRPr>
          </a:p>
        </p:txBody>
      </p:sp>
      <p:sp>
        <p:nvSpPr>
          <p:cNvPr id="6" name="TextBox 6"/>
          <p:cNvSpPr txBox="1"/>
          <p:nvPr/>
        </p:nvSpPr>
        <p:spPr>
          <a:xfrm>
            <a:off x="1028700" y="1928909"/>
            <a:ext cx="15901348" cy="1044575"/>
          </a:xfrm>
          <a:prstGeom prst="rect">
            <a:avLst/>
          </a:prstGeom>
        </p:spPr>
        <p:txBody>
          <a:bodyPr lIns="0" tIns="0" rIns="0" bIns="0" rtlCol="0" anchor="t">
            <a:spAutoFit/>
          </a:bodyPr>
          <a:lstStyle/>
          <a:p>
            <a:pPr algn="l">
              <a:lnSpc>
                <a:spcPts val="2800"/>
              </a:lnSpc>
            </a:pPr>
            <a:r>
              <a:rPr lang="en-US" sz="2000">
                <a:solidFill>
                  <a:srgbClr val="141414"/>
                </a:solidFill>
                <a:latin typeface="Montserrat"/>
                <a:ea typeface="Montserrat"/>
                <a:cs typeface="Montserrat"/>
                <a:sym typeface="Montserrat"/>
              </a:rPr>
              <a:t>Disini kami melakukan preprocessing data hanya untuk menghapus kolom yang tidak diperlukan. Kami hanya menggunakan kolom “Title Cleaned” dan “Ingredients Cleaned”</a:t>
            </a:r>
          </a:p>
          <a:p>
            <a:pPr algn="l">
              <a:lnSpc>
                <a:spcPts val="2800"/>
              </a:lnSpc>
              <a:spcBef>
                <a:spcPct val="0"/>
              </a:spcBef>
            </a:pPr>
            <a:endParaRPr lang="en-US" sz="2000">
              <a:solidFill>
                <a:srgbClr val="141414"/>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767</Words>
  <Application>Microsoft Office PowerPoint</Application>
  <PresentationFormat>Custom</PresentationFormat>
  <Paragraphs>132</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Calibri</vt:lpstr>
      <vt:lpstr>Open Sans Bold</vt:lpstr>
      <vt:lpstr>Montserrat Classic Bold</vt:lpstr>
      <vt:lpstr>Montserrat Classic</vt:lpstr>
      <vt:lpstr>Montserrat Bold</vt:lpstr>
      <vt:lpstr>Montserrat</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 (TEMPLATE)</dc:title>
  <cp:lastModifiedBy>Budi Kawira</cp:lastModifiedBy>
  <cp:revision>2</cp:revision>
  <dcterms:created xsi:type="dcterms:W3CDTF">2006-08-16T00:00:00Z</dcterms:created>
  <dcterms:modified xsi:type="dcterms:W3CDTF">2025-09-04T20:10:43Z</dcterms:modified>
  <dc:identifier>DAFs0X-l3AY</dc:identifier>
</cp:coreProperties>
</file>